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353" r:id="rId3"/>
    <p:sldId id="506" r:id="rId4"/>
    <p:sldId id="507" r:id="rId5"/>
    <p:sldId id="508" r:id="rId6"/>
    <p:sldId id="509" r:id="rId7"/>
    <p:sldId id="510" r:id="rId8"/>
    <p:sldId id="517" r:id="rId9"/>
    <p:sldId id="354" r:id="rId10"/>
    <p:sldId id="496" r:id="rId11"/>
    <p:sldId id="493" r:id="rId12"/>
    <p:sldId id="494" r:id="rId13"/>
    <p:sldId id="495" r:id="rId14"/>
    <p:sldId id="497" r:id="rId15"/>
    <p:sldId id="543" r:id="rId16"/>
    <p:sldId id="499" r:id="rId17"/>
    <p:sldId id="514" r:id="rId18"/>
    <p:sldId id="498" r:id="rId19"/>
    <p:sldId id="512" r:id="rId20"/>
    <p:sldId id="515" r:id="rId21"/>
    <p:sldId id="516" r:id="rId22"/>
    <p:sldId id="519" r:id="rId23"/>
    <p:sldId id="521" r:id="rId24"/>
    <p:sldId id="523" r:id="rId25"/>
    <p:sldId id="522" r:id="rId26"/>
    <p:sldId id="524" r:id="rId27"/>
    <p:sldId id="525" r:id="rId28"/>
    <p:sldId id="526" r:id="rId29"/>
    <p:sldId id="527" r:id="rId30"/>
    <p:sldId id="544" r:id="rId31"/>
    <p:sldId id="520" r:id="rId32"/>
    <p:sldId id="529" r:id="rId33"/>
    <p:sldId id="528" r:id="rId34"/>
    <p:sldId id="530" r:id="rId35"/>
    <p:sldId id="531" r:id="rId36"/>
    <p:sldId id="532" r:id="rId37"/>
    <p:sldId id="533" r:id="rId38"/>
    <p:sldId id="534" r:id="rId39"/>
    <p:sldId id="535" r:id="rId40"/>
    <p:sldId id="536" r:id="rId41"/>
    <p:sldId id="537" r:id="rId42"/>
    <p:sldId id="538" r:id="rId43"/>
    <p:sldId id="539" r:id="rId44"/>
    <p:sldId id="540" r:id="rId45"/>
    <p:sldId id="542" r:id="rId46"/>
    <p:sldId id="54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56DE6"/>
    <a:srgbClr val="1288B7"/>
    <a:srgbClr val="38A6E2"/>
    <a:srgbClr val="5197D7"/>
    <a:srgbClr val="002060"/>
    <a:srgbClr val="D2D2D2"/>
    <a:srgbClr val="888888"/>
    <a:srgbClr val="FFFDFF"/>
    <a:srgbClr val="FF95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070" autoAdjust="0"/>
  </p:normalViewPr>
  <p:slideViewPr>
    <p:cSldViewPr snapToGrid="0">
      <p:cViewPr varScale="1">
        <p:scale>
          <a:sx n="105" d="100"/>
          <a:sy n="105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0BE9F4-32E5-468B-A8D3-FEFBFEEF5AB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159A3F-A6A3-4B74-ABF0-FE9734DAA19E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Containers could </a:t>
          </a:r>
          <a:r>
            <a:rPr lang="en-US" b="0" dirty="0" smtClean="0">
              <a:latin typeface="Candara" panose="020E0502030303020204" pitchFamily="34" charset="0"/>
            </a:rPr>
            <a:t>communicate</a:t>
          </a:r>
          <a:r>
            <a:rPr lang="en-US" b="1" dirty="0" smtClean="0">
              <a:latin typeface="Candara" panose="020E0502030303020204" pitchFamily="34" charset="0"/>
            </a:rPr>
            <a:t> </a:t>
          </a:r>
          <a:r>
            <a:rPr lang="en-US" dirty="0" smtClean="0">
              <a:latin typeface="Candara" panose="020E0502030303020204" pitchFamily="34" charset="0"/>
            </a:rPr>
            <a:t>with each other</a:t>
          </a:r>
          <a:endParaRPr lang="en-US" dirty="0">
            <a:latin typeface="Candara" panose="020E0502030303020204" pitchFamily="34" charset="0"/>
          </a:endParaRPr>
        </a:p>
      </dgm:t>
    </dgm:pt>
    <dgm:pt modelId="{882F00B5-D986-4CDE-985B-5DAA43DD444F}" type="parTrans" cxnId="{53400E30-C066-4FF8-84E5-305ED158126D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5403180B-589E-490F-9D76-C2722B07198A}" type="sibTrans" cxnId="{53400E30-C066-4FF8-84E5-305ED158126D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C22FB78A-EF27-4F03-99D8-47577A6C24AB}">
      <dgm:prSet phldrT="[Text]"/>
      <dgm:spPr/>
      <dgm:t>
        <a:bodyPr/>
        <a:lstStyle/>
        <a:p>
          <a:r>
            <a:rPr lang="en-US" smtClean="0">
              <a:latin typeface="Candara" panose="020E0502030303020204" pitchFamily="34" charset="0"/>
            </a:rPr>
            <a:t>Containers had to be deployed appropriately</a:t>
          </a:r>
          <a:endParaRPr lang="en-US" dirty="0">
            <a:latin typeface="Candara" panose="020E0502030303020204" pitchFamily="34" charset="0"/>
          </a:endParaRPr>
        </a:p>
      </dgm:t>
    </dgm:pt>
    <dgm:pt modelId="{A34BBF75-51F9-4097-8E19-6F24064AD5E8}" type="parTrans" cxnId="{3F955338-ABF3-4810-A8B8-6F7CB7625CBC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5BCCFBC2-A27B-4A81-9612-602F7DDE480E}" type="sibTrans" cxnId="{3F955338-ABF3-4810-A8B8-6F7CB7625CBC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989D9296-C374-4CC2-9157-81FE15F59D36}">
      <dgm:prSet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Containers had to be managed carefully</a:t>
          </a:r>
          <a:endParaRPr lang="en-US" dirty="0">
            <a:latin typeface="Candara" panose="020E0502030303020204" pitchFamily="34" charset="0"/>
          </a:endParaRPr>
        </a:p>
      </dgm:t>
    </dgm:pt>
    <dgm:pt modelId="{59C79D8C-84FF-4868-8166-0DC6ACA8D0D9}" type="parTrans" cxnId="{992B6105-F852-4444-97D5-C69F4B0F8783}">
      <dgm:prSet/>
      <dgm:spPr/>
      <dgm:t>
        <a:bodyPr/>
        <a:lstStyle/>
        <a:p>
          <a:endParaRPr lang="en-US"/>
        </a:p>
      </dgm:t>
    </dgm:pt>
    <dgm:pt modelId="{2541ECB3-AEDA-46CD-9E3C-C2985D5EEE93}" type="sibTrans" cxnId="{992B6105-F852-4444-97D5-C69F4B0F8783}">
      <dgm:prSet/>
      <dgm:spPr/>
      <dgm:t>
        <a:bodyPr/>
        <a:lstStyle/>
        <a:p>
          <a:endParaRPr lang="en-US"/>
        </a:p>
      </dgm:t>
    </dgm:pt>
    <dgm:pt modelId="{E8CC940E-503B-442D-9D8C-1834642EEF01}">
      <dgm:prSet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Auto scaling was not possible</a:t>
          </a:r>
          <a:endParaRPr lang="en-US" dirty="0">
            <a:latin typeface="Candara" panose="020E0502030303020204" pitchFamily="34" charset="0"/>
          </a:endParaRPr>
        </a:p>
      </dgm:t>
    </dgm:pt>
    <dgm:pt modelId="{03C3BE37-0022-4A42-A7F1-F27208A5786E}" type="parTrans" cxnId="{AB1B2689-EE54-42EB-B6C2-3DA91ED64D9F}">
      <dgm:prSet/>
      <dgm:spPr/>
      <dgm:t>
        <a:bodyPr/>
        <a:lstStyle/>
        <a:p>
          <a:endParaRPr lang="en-US"/>
        </a:p>
      </dgm:t>
    </dgm:pt>
    <dgm:pt modelId="{1016FD89-D45B-44B9-B3DD-55721D57BED7}" type="sibTrans" cxnId="{AB1B2689-EE54-42EB-B6C2-3DA91ED64D9F}">
      <dgm:prSet/>
      <dgm:spPr/>
      <dgm:t>
        <a:bodyPr/>
        <a:lstStyle/>
        <a:p>
          <a:endParaRPr lang="en-US"/>
        </a:p>
      </dgm:t>
    </dgm:pt>
    <dgm:pt modelId="{AEBFA465-55A8-405C-8C87-799A8A9BF2F1}">
      <dgm:prSet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Distributing traffic was still challenging</a:t>
          </a:r>
          <a:endParaRPr lang="en-US" dirty="0">
            <a:latin typeface="Candara" panose="020E0502030303020204" pitchFamily="34" charset="0"/>
          </a:endParaRPr>
        </a:p>
      </dgm:t>
    </dgm:pt>
    <dgm:pt modelId="{A47C5F25-1375-410D-B920-DF3D7AA76B16}" type="parTrans" cxnId="{F672DF47-E7DD-4326-8A63-BCA1C32855FD}">
      <dgm:prSet/>
      <dgm:spPr/>
      <dgm:t>
        <a:bodyPr/>
        <a:lstStyle/>
        <a:p>
          <a:endParaRPr lang="en-US"/>
        </a:p>
      </dgm:t>
    </dgm:pt>
    <dgm:pt modelId="{D55726EA-2296-44E0-8067-4F2844E40B62}" type="sibTrans" cxnId="{F672DF47-E7DD-4326-8A63-BCA1C32855FD}">
      <dgm:prSet/>
      <dgm:spPr/>
      <dgm:t>
        <a:bodyPr/>
        <a:lstStyle/>
        <a:p>
          <a:endParaRPr lang="en-US"/>
        </a:p>
      </dgm:t>
    </dgm:pt>
    <dgm:pt modelId="{A48D3D53-6D62-4810-AF30-A4CD14186272}" type="pres">
      <dgm:prSet presAssocID="{220BE9F4-32E5-468B-A8D3-FEFBFEEF5AB7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CB067A06-2946-403F-9203-696BC59AEBDF}" type="pres">
      <dgm:prSet presAssocID="{220BE9F4-32E5-468B-A8D3-FEFBFEEF5AB7}" presName="Name1" presStyleCnt="0"/>
      <dgm:spPr/>
    </dgm:pt>
    <dgm:pt modelId="{2C25404A-8206-4530-B22E-ED682B70E9FB}" type="pres">
      <dgm:prSet presAssocID="{220BE9F4-32E5-468B-A8D3-FEFBFEEF5AB7}" presName="cycle" presStyleCnt="0"/>
      <dgm:spPr/>
    </dgm:pt>
    <dgm:pt modelId="{EA316772-7E55-4D7F-82D7-1A82F1F6D51F}" type="pres">
      <dgm:prSet presAssocID="{220BE9F4-32E5-468B-A8D3-FEFBFEEF5AB7}" presName="srcNode" presStyleLbl="node1" presStyleIdx="0" presStyleCnt="5"/>
      <dgm:spPr/>
    </dgm:pt>
    <dgm:pt modelId="{E5ACF66A-D2FC-4BF1-97D7-33129FB24DD1}" type="pres">
      <dgm:prSet presAssocID="{220BE9F4-32E5-468B-A8D3-FEFBFEEF5AB7}" presName="conn" presStyleLbl="parChTrans1D2" presStyleIdx="0" presStyleCnt="1"/>
      <dgm:spPr/>
      <dgm:t>
        <a:bodyPr/>
        <a:lstStyle/>
        <a:p>
          <a:endParaRPr lang="en-US"/>
        </a:p>
      </dgm:t>
    </dgm:pt>
    <dgm:pt modelId="{E663F6A7-78E5-4AA1-A5C0-E0A1700C236F}" type="pres">
      <dgm:prSet presAssocID="{220BE9F4-32E5-468B-A8D3-FEFBFEEF5AB7}" presName="extraNode" presStyleLbl="node1" presStyleIdx="0" presStyleCnt="5"/>
      <dgm:spPr/>
    </dgm:pt>
    <dgm:pt modelId="{E5FDB11A-FD0E-4315-9AAF-5E9B7432D53E}" type="pres">
      <dgm:prSet presAssocID="{220BE9F4-32E5-468B-A8D3-FEFBFEEF5AB7}" presName="dstNode" presStyleLbl="node1" presStyleIdx="0" presStyleCnt="5"/>
      <dgm:spPr/>
    </dgm:pt>
    <dgm:pt modelId="{54D27394-C7AB-493C-B065-953A256ABCBF}" type="pres">
      <dgm:prSet presAssocID="{4B159A3F-A6A3-4B74-ABF0-FE9734DAA19E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0303F1-7993-4352-A6F7-77D6EBEACE01}" type="pres">
      <dgm:prSet presAssocID="{4B159A3F-A6A3-4B74-ABF0-FE9734DAA19E}" presName="accent_1" presStyleCnt="0"/>
      <dgm:spPr/>
    </dgm:pt>
    <dgm:pt modelId="{A6772566-A32C-4459-9C98-F10F999854B8}" type="pres">
      <dgm:prSet presAssocID="{4B159A3F-A6A3-4B74-ABF0-FE9734DAA19E}" presName="accentRepeatNode" presStyleLbl="solidFgAcc1" presStyleIdx="0" presStyleCnt="5"/>
      <dgm:spPr/>
    </dgm:pt>
    <dgm:pt modelId="{0E1BBC14-B8C0-48D7-9A60-1BB7D2DE1ACD}" type="pres">
      <dgm:prSet presAssocID="{C22FB78A-EF27-4F03-99D8-47577A6C24AB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7D26C3-825B-4938-9947-48FA389E2497}" type="pres">
      <dgm:prSet presAssocID="{C22FB78A-EF27-4F03-99D8-47577A6C24AB}" presName="accent_2" presStyleCnt="0"/>
      <dgm:spPr/>
    </dgm:pt>
    <dgm:pt modelId="{52FD298A-333E-498A-BCDD-53FE6BA2C8D3}" type="pres">
      <dgm:prSet presAssocID="{C22FB78A-EF27-4F03-99D8-47577A6C24AB}" presName="accentRepeatNode" presStyleLbl="solidFgAcc1" presStyleIdx="1" presStyleCnt="5"/>
      <dgm:spPr/>
    </dgm:pt>
    <dgm:pt modelId="{B94433EE-53BB-404E-8975-B9D391078654}" type="pres">
      <dgm:prSet presAssocID="{989D9296-C374-4CC2-9157-81FE15F59D36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CFF3BB-2AD2-4CD3-8B0C-A091FA10A1C1}" type="pres">
      <dgm:prSet presAssocID="{989D9296-C374-4CC2-9157-81FE15F59D36}" presName="accent_3" presStyleCnt="0"/>
      <dgm:spPr/>
    </dgm:pt>
    <dgm:pt modelId="{F6FADC5C-FE10-4041-AD25-1F6ADDAF9D83}" type="pres">
      <dgm:prSet presAssocID="{989D9296-C374-4CC2-9157-81FE15F59D36}" presName="accentRepeatNode" presStyleLbl="solidFgAcc1" presStyleIdx="2" presStyleCnt="5"/>
      <dgm:spPr/>
    </dgm:pt>
    <dgm:pt modelId="{93DF3BBF-63E6-4455-BD3F-E72CD299758C}" type="pres">
      <dgm:prSet presAssocID="{E8CC940E-503B-442D-9D8C-1834642EEF01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5E8C0C-4E79-4078-BEAC-0AFC037351ED}" type="pres">
      <dgm:prSet presAssocID="{E8CC940E-503B-442D-9D8C-1834642EEF01}" presName="accent_4" presStyleCnt="0"/>
      <dgm:spPr/>
    </dgm:pt>
    <dgm:pt modelId="{6399EB9B-B74C-489A-85B6-20CFF52FC9F0}" type="pres">
      <dgm:prSet presAssocID="{E8CC940E-503B-442D-9D8C-1834642EEF01}" presName="accentRepeatNode" presStyleLbl="solidFgAcc1" presStyleIdx="3" presStyleCnt="5"/>
      <dgm:spPr/>
    </dgm:pt>
    <dgm:pt modelId="{3CD08F72-1476-48F0-82DE-9213CA083416}" type="pres">
      <dgm:prSet presAssocID="{AEBFA465-55A8-405C-8C87-799A8A9BF2F1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7B802C-F233-49D3-B227-E9356B85488D}" type="pres">
      <dgm:prSet presAssocID="{AEBFA465-55A8-405C-8C87-799A8A9BF2F1}" presName="accent_5" presStyleCnt="0"/>
      <dgm:spPr/>
    </dgm:pt>
    <dgm:pt modelId="{FFF6BDC6-85E4-4BB5-9C6F-D38FF51B64F7}" type="pres">
      <dgm:prSet presAssocID="{AEBFA465-55A8-405C-8C87-799A8A9BF2F1}" presName="accentRepeatNode" presStyleLbl="solidFgAcc1" presStyleIdx="4" presStyleCnt="5"/>
      <dgm:spPr/>
    </dgm:pt>
  </dgm:ptLst>
  <dgm:cxnLst>
    <dgm:cxn modelId="{1EFC2E64-AF33-4AA6-9FDE-8D6D4D0366C8}" type="presOf" srcId="{C22FB78A-EF27-4F03-99D8-47577A6C24AB}" destId="{0E1BBC14-B8C0-48D7-9A60-1BB7D2DE1ACD}" srcOrd="0" destOrd="0" presId="urn:microsoft.com/office/officeart/2008/layout/VerticalCurvedList"/>
    <dgm:cxn modelId="{AD24455B-2539-4260-AE23-841F072D90A7}" type="presOf" srcId="{5403180B-589E-490F-9D76-C2722B07198A}" destId="{E5ACF66A-D2FC-4BF1-97D7-33129FB24DD1}" srcOrd="0" destOrd="0" presId="urn:microsoft.com/office/officeart/2008/layout/VerticalCurvedList"/>
    <dgm:cxn modelId="{AB1B2689-EE54-42EB-B6C2-3DA91ED64D9F}" srcId="{220BE9F4-32E5-468B-A8D3-FEFBFEEF5AB7}" destId="{E8CC940E-503B-442D-9D8C-1834642EEF01}" srcOrd="3" destOrd="0" parTransId="{03C3BE37-0022-4A42-A7F1-F27208A5786E}" sibTransId="{1016FD89-D45B-44B9-B3DD-55721D57BED7}"/>
    <dgm:cxn modelId="{F672DF47-E7DD-4326-8A63-BCA1C32855FD}" srcId="{220BE9F4-32E5-468B-A8D3-FEFBFEEF5AB7}" destId="{AEBFA465-55A8-405C-8C87-799A8A9BF2F1}" srcOrd="4" destOrd="0" parTransId="{A47C5F25-1375-410D-B920-DF3D7AA76B16}" sibTransId="{D55726EA-2296-44E0-8067-4F2844E40B62}"/>
    <dgm:cxn modelId="{992B6105-F852-4444-97D5-C69F4B0F8783}" srcId="{220BE9F4-32E5-468B-A8D3-FEFBFEEF5AB7}" destId="{989D9296-C374-4CC2-9157-81FE15F59D36}" srcOrd="2" destOrd="0" parTransId="{59C79D8C-84FF-4868-8166-0DC6ACA8D0D9}" sibTransId="{2541ECB3-AEDA-46CD-9E3C-C2985D5EEE93}"/>
    <dgm:cxn modelId="{3F955338-ABF3-4810-A8B8-6F7CB7625CBC}" srcId="{220BE9F4-32E5-468B-A8D3-FEFBFEEF5AB7}" destId="{C22FB78A-EF27-4F03-99D8-47577A6C24AB}" srcOrd="1" destOrd="0" parTransId="{A34BBF75-51F9-4097-8E19-6F24064AD5E8}" sibTransId="{5BCCFBC2-A27B-4A81-9612-602F7DDE480E}"/>
    <dgm:cxn modelId="{624621AE-05FB-4294-97A9-730BC89116DA}" type="presOf" srcId="{AEBFA465-55A8-405C-8C87-799A8A9BF2F1}" destId="{3CD08F72-1476-48F0-82DE-9213CA083416}" srcOrd="0" destOrd="0" presId="urn:microsoft.com/office/officeart/2008/layout/VerticalCurvedList"/>
    <dgm:cxn modelId="{D0D1BB23-1672-4062-9596-A345668CB3A8}" type="presOf" srcId="{E8CC940E-503B-442D-9D8C-1834642EEF01}" destId="{93DF3BBF-63E6-4455-BD3F-E72CD299758C}" srcOrd="0" destOrd="0" presId="urn:microsoft.com/office/officeart/2008/layout/VerticalCurvedList"/>
    <dgm:cxn modelId="{3D57769D-64B1-48C9-A669-02FA0D59AC75}" type="presOf" srcId="{220BE9F4-32E5-468B-A8D3-FEFBFEEF5AB7}" destId="{A48D3D53-6D62-4810-AF30-A4CD14186272}" srcOrd="0" destOrd="0" presId="urn:microsoft.com/office/officeart/2008/layout/VerticalCurvedList"/>
    <dgm:cxn modelId="{13FA1C16-1DCC-4616-80DA-249B7467DF5D}" type="presOf" srcId="{989D9296-C374-4CC2-9157-81FE15F59D36}" destId="{B94433EE-53BB-404E-8975-B9D391078654}" srcOrd="0" destOrd="0" presId="urn:microsoft.com/office/officeart/2008/layout/VerticalCurvedList"/>
    <dgm:cxn modelId="{B5A0F026-942A-4D97-AC45-B7E1EB082520}" type="presOf" srcId="{4B159A3F-A6A3-4B74-ABF0-FE9734DAA19E}" destId="{54D27394-C7AB-493C-B065-953A256ABCBF}" srcOrd="0" destOrd="0" presId="urn:microsoft.com/office/officeart/2008/layout/VerticalCurvedList"/>
    <dgm:cxn modelId="{53400E30-C066-4FF8-84E5-305ED158126D}" srcId="{220BE9F4-32E5-468B-A8D3-FEFBFEEF5AB7}" destId="{4B159A3F-A6A3-4B74-ABF0-FE9734DAA19E}" srcOrd="0" destOrd="0" parTransId="{882F00B5-D986-4CDE-985B-5DAA43DD444F}" sibTransId="{5403180B-589E-490F-9D76-C2722B07198A}"/>
    <dgm:cxn modelId="{1D055D00-DF26-4AAB-82E8-BE1A664E85E0}" type="presParOf" srcId="{A48D3D53-6D62-4810-AF30-A4CD14186272}" destId="{CB067A06-2946-403F-9203-696BC59AEBDF}" srcOrd="0" destOrd="0" presId="urn:microsoft.com/office/officeart/2008/layout/VerticalCurvedList"/>
    <dgm:cxn modelId="{3370EF64-462F-416D-8EFB-530BF2986A82}" type="presParOf" srcId="{CB067A06-2946-403F-9203-696BC59AEBDF}" destId="{2C25404A-8206-4530-B22E-ED682B70E9FB}" srcOrd="0" destOrd="0" presId="urn:microsoft.com/office/officeart/2008/layout/VerticalCurvedList"/>
    <dgm:cxn modelId="{F96D99F3-1A29-41A6-968F-DC8BB45DC6A5}" type="presParOf" srcId="{2C25404A-8206-4530-B22E-ED682B70E9FB}" destId="{EA316772-7E55-4D7F-82D7-1A82F1F6D51F}" srcOrd="0" destOrd="0" presId="urn:microsoft.com/office/officeart/2008/layout/VerticalCurvedList"/>
    <dgm:cxn modelId="{2EE78165-1341-4BF8-A910-32AFDFD466DB}" type="presParOf" srcId="{2C25404A-8206-4530-B22E-ED682B70E9FB}" destId="{E5ACF66A-D2FC-4BF1-97D7-33129FB24DD1}" srcOrd="1" destOrd="0" presId="urn:microsoft.com/office/officeart/2008/layout/VerticalCurvedList"/>
    <dgm:cxn modelId="{53639132-C4FB-4756-857C-09A7C8A56860}" type="presParOf" srcId="{2C25404A-8206-4530-B22E-ED682B70E9FB}" destId="{E663F6A7-78E5-4AA1-A5C0-E0A1700C236F}" srcOrd="2" destOrd="0" presId="urn:microsoft.com/office/officeart/2008/layout/VerticalCurvedList"/>
    <dgm:cxn modelId="{F63DD5E3-0A14-4C3D-AEB7-78AE15C3F50C}" type="presParOf" srcId="{2C25404A-8206-4530-B22E-ED682B70E9FB}" destId="{E5FDB11A-FD0E-4315-9AAF-5E9B7432D53E}" srcOrd="3" destOrd="0" presId="urn:microsoft.com/office/officeart/2008/layout/VerticalCurvedList"/>
    <dgm:cxn modelId="{EB63E5B9-A675-4AAF-AD88-A522D23689E2}" type="presParOf" srcId="{CB067A06-2946-403F-9203-696BC59AEBDF}" destId="{54D27394-C7AB-493C-B065-953A256ABCBF}" srcOrd="1" destOrd="0" presId="urn:microsoft.com/office/officeart/2008/layout/VerticalCurvedList"/>
    <dgm:cxn modelId="{FD4ADA88-F159-44CD-9D84-8B006E2C09B9}" type="presParOf" srcId="{CB067A06-2946-403F-9203-696BC59AEBDF}" destId="{D50303F1-7993-4352-A6F7-77D6EBEACE01}" srcOrd="2" destOrd="0" presId="urn:microsoft.com/office/officeart/2008/layout/VerticalCurvedList"/>
    <dgm:cxn modelId="{B637A5B7-B74E-429E-B7FE-E18D221D05A8}" type="presParOf" srcId="{D50303F1-7993-4352-A6F7-77D6EBEACE01}" destId="{A6772566-A32C-4459-9C98-F10F999854B8}" srcOrd="0" destOrd="0" presId="urn:microsoft.com/office/officeart/2008/layout/VerticalCurvedList"/>
    <dgm:cxn modelId="{0AD55BBB-A4DC-459B-AD48-FA8A0E15A82D}" type="presParOf" srcId="{CB067A06-2946-403F-9203-696BC59AEBDF}" destId="{0E1BBC14-B8C0-48D7-9A60-1BB7D2DE1ACD}" srcOrd="3" destOrd="0" presId="urn:microsoft.com/office/officeart/2008/layout/VerticalCurvedList"/>
    <dgm:cxn modelId="{4D26EC12-485A-4D5B-8C30-3BEF27083E21}" type="presParOf" srcId="{CB067A06-2946-403F-9203-696BC59AEBDF}" destId="{8D7D26C3-825B-4938-9947-48FA389E2497}" srcOrd="4" destOrd="0" presId="urn:microsoft.com/office/officeart/2008/layout/VerticalCurvedList"/>
    <dgm:cxn modelId="{FCE86757-2002-4F52-A422-620041FEA427}" type="presParOf" srcId="{8D7D26C3-825B-4938-9947-48FA389E2497}" destId="{52FD298A-333E-498A-BCDD-53FE6BA2C8D3}" srcOrd="0" destOrd="0" presId="urn:microsoft.com/office/officeart/2008/layout/VerticalCurvedList"/>
    <dgm:cxn modelId="{C3AC732B-B00C-44C7-B9C3-5458A73A92EA}" type="presParOf" srcId="{CB067A06-2946-403F-9203-696BC59AEBDF}" destId="{B94433EE-53BB-404E-8975-B9D391078654}" srcOrd="5" destOrd="0" presId="urn:microsoft.com/office/officeart/2008/layout/VerticalCurvedList"/>
    <dgm:cxn modelId="{469E4075-B3A1-4D28-8B75-868A53F65E6C}" type="presParOf" srcId="{CB067A06-2946-403F-9203-696BC59AEBDF}" destId="{24CFF3BB-2AD2-4CD3-8B0C-A091FA10A1C1}" srcOrd="6" destOrd="0" presId="urn:microsoft.com/office/officeart/2008/layout/VerticalCurvedList"/>
    <dgm:cxn modelId="{34B60166-3AD9-4BD5-9E83-1D28935F85A5}" type="presParOf" srcId="{24CFF3BB-2AD2-4CD3-8B0C-A091FA10A1C1}" destId="{F6FADC5C-FE10-4041-AD25-1F6ADDAF9D83}" srcOrd="0" destOrd="0" presId="urn:microsoft.com/office/officeart/2008/layout/VerticalCurvedList"/>
    <dgm:cxn modelId="{3F63921D-6667-44ED-B4A9-4E034B4C58CC}" type="presParOf" srcId="{CB067A06-2946-403F-9203-696BC59AEBDF}" destId="{93DF3BBF-63E6-4455-BD3F-E72CD299758C}" srcOrd="7" destOrd="0" presId="urn:microsoft.com/office/officeart/2008/layout/VerticalCurvedList"/>
    <dgm:cxn modelId="{0ADF85FF-F8DC-480A-B89A-EB2ED84E3849}" type="presParOf" srcId="{CB067A06-2946-403F-9203-696BC59AEBDF}" destId="{935E8C0C-4E79-4078-BEAC-0AFC037351ED}" srcOrd="8" destOrd="0" presId="urn:microsoft.com/office/officeart/2008/layout/VerticalCurvedList"/>
    <dgm:cxn modelId="{C352CCB9-4F46-47FC-9152-11BC7DD3F960}" type="presParOf" srcId="{935E8C0C-4E79-4078-BEAC-0AFC037351ED}" destId="{6399EB9B-B74C-489A-85B6-20CFF52FC9F0}" srcOrd="0" destOrd="0" presId="urn:microsoft.com/office/officeart/2008/layout/VerticalCurvedList"/>
    <dgm:cxn modelId="{74A307AC-9501-41C0-B002-E237E830E132}" type="presParOf" srcId="{CB067A06-2946-403F-9203-696BC59AEBDF}" destId="{3CD08F72-1476-48F0-82DE-9213CA083416}" srcOrd="9" destOrd="0" presId="urn:microsoft.com/office/officeart/2008/layout/VerticalCurvedList"/>
    <dgm:cxn modelId="{CA81837A-6D1F-4FB7-A34E-1A7BD0E9A2DB}" type="presParOf" srcId="{CB067A06-2946-403F-9203-696BC59AEBDF}" destId="{767B802C-F233-49D3-B227-E9356B85488D}" srcOrd="10" destOrd="0" presId="urn:microsoft.com/office/officeart/2008/layout/VerticalCurvedList"/>
    <dgm:cxn modelId="{C917C214-B465-4A93-AD7D-6398A07B80F0}" type="presParOf" srcId="{767B802C-F233-49D3-B227-E9356B85488D}" destId="{FFF6BDC6-85E4-4BB5-9C6F-D38FF51B64F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ACF66A-D2FC-4BF1-97D7-33129FB24DD1}">
      <dsp:nvSpPr>
        <dsp:cNvPr id="0" name=""/>
        <dsp:cNvSpPr/>
      </dsp:nvSpPr>
      <dsp:spPr>
        <a:xfrm>
          <a:off x="-5366645" y="-821819"/>
          <a:ext cx="6390264" cy="6390264"/>
        </a:xfrm>
        <a:prstGeom prst="blockArc">
          <a:avLst>
            <a:gd name="adj1" fmla="val 18900000"/>
            <a:gd name="adj2" fmla="val 2700000"/>
            <a:gd name="adj3" fmla="val 338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D27394-C7AB-493C-B065-953A256ABCBF}">
      <dsp:nvSpPr>
        <dsp:cNvPr id="0" name=""/>
        <dsp:cNvSpPr/>
      </dsp:nvSpPr>
      <dsp:spPr>
        <a:xfrm>
          <a:off x="447616" y="296569"/>
          <a:ext cx="5457256" cy="593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1105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andara" panose="020E0502030303020204" pitchFamily="34" charset="0"/>
            </a:rPr>
            <a:t>Containers could </a:t>
          </a:r>
          <a:r>
            <a:rPr lang="en-US" sz="1800" b="0" kern="1200" dirty="0" smtClean="0">
              <a:latin typeface="Candara" panose="020E0502030303020204" pitchFamily="34" charset="0"/>
            </a:rPr>
            <a:t>communicate</a:t>
          </a:r>
          <a:r>
            <a:rPr lang="en-US" sz="1800" b="1" kern="1200" dirty="0" smtClean="0">
              <a:latin typeface="Candara" panose="020E0502030303020204" pitchFamily="34" charset="0"/>
            </a:rPr>
            <a:t> </a:t>
          </a:r>
          <a:r>
            <a:rPr lang="en-US" sz="1800" kern="1200" dirty="0" smtClean="0">
              <a:latin typeface="Candara" panose="020E0502030303020204" pitchFamily="34" charset="0"/>
            </a:rPr>
            <a:t>with each other</a:t>
          </a:r>
          <a:endParaRPr lang="en-US" sz="1800" kern="1200" dirty="0">
            <a:latin typeface="Candara" panose="020E0502030303020204" pitchFamily="34" charset="0"/>
          </a:endParaRPr>
        </a:p>
      </dsp:txBody>
      <dsp:txXfrm>
        <a:off x="447616" y="296569"/>
        <a:ext cx="5457256" cy="593517"/>
      </dsp:txXfrm>
    </dsp:sp>
    <dsp:sp modelId="{A6772566-A32C-4459-9C98-F10F999854B8}">
      <dsp:nvSpPr>
        <dsp:cNvPr id="0" name=""/>
        <dsp:cNvSpPr/>
      </dsp:nvSpPr>
      <dsp:spPr>
        <a:xfrm>
          <a:off x="76668" y="222379"/>
          <a:ext cx="741897" cy="741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1BBC14-B8C0-48D7-9A60-1BB7D2DE1ACD}">
      <dsp:nvSpPr>
        <dsp:cNvPr id="0" name=""/>
        <dsp:cNvSpPr/>
      </dsp:nvSpPr>
      <dsp:spPr>
        <a:xfrm>
          <a:off x="872914" y="1186561"/>
          <a:ext cx="5031958" cy="593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1105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latin typeface="Candara" panose="020E0502030303020204" pitchFamily="34" charset="0"/>
            </a:rPr>
            <a:t>Containers had to be deployed appropriately</a:t>
          </a:r>
          <a:endParaRPr lang="en-US" sz="1800" kern="1200" dirty="0">
            <a:latin typeface="Candara" panose="020E0502030303020204" pitchFamily="34" charset="0"/>
          </a:endParaRPr>
        </a:p>
      </dsp:txBody>
      <dsp:txXfrm>
        <a:off x="872914" y="1186561"/>
        <a:ext cx="5031958" cy="593517"/>
      </dsp:txXfrm>
    </dsp:sp>
    <dsp:sp modelId="{52FD298A-333E-498A-BCDD-53FE6BA2C8D3}">
      <dsp:nvSpPr>
        <dsp:cNvPr id="0" name=""/>
        <dsp:cNvSpPr/>
      </dsp:nvSpPr>
      <dsp:spPr>
        <a:xfrm>
          <a:off x="501965" y="1112371"/>
          <a:ext cx="741897" cy="741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4433EE-53BB-404E-8975-B9D391078654}">
      <dsp:nvSpPr>
        <dsp:cNvPr id="0" name=""/>
        <dsp:cNvSpPr/>
      </dsp:nvSpPr>
      <dsp:spPr>
        <a:xfrm>
          <a:off x="1003446" y="2076553"/>
          <a:ext cx="4901426" cy="593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1105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andara" panose="020E0502030303020204" pitchFamily="34" charset="0"/>
            </a:rPr>
            <a:t>Containers had to be managed carefully</a:t>
          </a:r>
          <a:endParaRPr lang="en-US" sz="1800" kern="1200" dirty="0">
            <a:latin typeface="Candara" panose="020E0502030303020204" pitchFamily="34" charset="0"/>
          </a:endParaRPr>
        </a:p>
      </dsp:txBody>
      <dsp:txXfrm>
        <a:off x="1003446" y="2076553"/>
        <a:ext cx="4901426" cy="593517"/>
      </dsp:txXfrm>
    </dsp:sp>
    <dsp:sp modelId="{F6FADC5C-FE10-4041-AD25-1F6ADDAF9D83}">
      <dsp:nvSpPr>
        <dsp:cNvPr id="0" name=""/>
        <dsp:cNvSpPr/>
      </dsp:nvSpPr>
      <dsp:spPr>
        <a:xfrm>
          <a:off x="632497" y="2002363"/>
          <a:ext cx="741897" cy="741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DF3BBF-63E6-4455-BD3F-E72CD299758C}">
      <dsp:nvSpPr>
        <dsp:cNvPr id="0" name=""/>
        <dsp:cNvSpPr/>
      </dsp:nvSpPr>
      <dsp:spPr>
        <a:xfrm>
          <a:off x="872914" y="2966545"/>
          <a:ext cx="5031958" cy="593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1105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andara" panose="020E0502030303020204" pitchFamily="34" charset="0"/>
            </a:rPr>
            <a:t>Auto scaling was not possible</a:t>
          </a:r>
          <a:endParaRPr lang="en-US" sz="1800" kern="1200" dirty="0">
            <a:latin typeface="Candara" panose="020E0502030303020204" pitchFamily="34" charset="0"/>
          </a:endParaRPr>
        </a:p>
      </dsp:txBody>
      <dsp:txXfrm>
        <a:off x="872914" y="2966545"/>
        <a:ext cx="5031958" cy="593517"/>
      </dsp:txXfrm>
    </dsp:sp>
    <dsp:sp modelId="{6399EB9B-B74C-489A-85B6-20CFF52FC9F0}">
      <dsp:nvSpPr>
        <dsp:cNvPr id="0" name=""/>
        <dsp:cNvSpPr/>
      </dsp:nvSpPr>
      <dsp:spPr>
        <a:xfrm>
          <a:off x="501965" y="2892355"/>
          <a:ext cx="741897" cy="741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08F72-1476-48F0-82DE-9213CA083416}">
      <dsp:nvSpPr>
        <dsp:cNvPr id="0" name=""/>
        <dsp:cNvSpPr/>
      </dsp:nvSpPr>
      <dsp:spPr>
        <a:xfrm>
          <a:off x="447616" y="3856537"/>
          <a:ext cx="5457256" cy="593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1105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andara" panose="020E0502030303020204" pitchFamily="34" charset="0"/>
            </a:rPr>
            <a:t>Distributing traffic was still challenging</a:t>
          </a:r>
          <a:endParaRPr lang="en-US" sz="1800" kern="1200" dirty="0">
            <a:latin typeface="Candara" panose="020E0502030303020204" pitchFamily="34" charset="0"/>
          </a:endParaRPr>
        </a:p>
      </dsp:txBody>
      <dsp:txXfrm>
        <a:off x="447616" y="3856537"/>
        <a:ext cx="5457256" cy="593517"/>
      </dsp:txXfrm>
    </dsp:sp>
    <dsp:sp modelId="{FFF6BDC6-85E4-4BB5-9C6F-D38FF51B64F7}">
      <dsp:nvSpPr>
        <dsp:cNvPr id="0" name=""/>
        <dsp:cNvSpPr/>
      </dsp:nvSpPr>
      <dsp:spPr>
        <a:xfrm>
          <a:off x="76668" y="3782348"/>
          <a:ext cx="741897" cy="741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A9887-9249-49FD-809A-BACB264048C3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07A4B-4191-4CEB-845D-77B454B7E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06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ndara" panose="020E05020303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07AD-71EE-4F71-BFB0-5CFFA7745367}" type="datetime1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50350" y="302370"/>
            <a:ext cx="2600325" cy="90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CIS Colleg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86" y="480691"/>
            <a:ext cx="2095500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DevOps? | Dynatrace news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84" y="230775"/>
            <a:ext cx="1849800" cy="104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365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9948-F8FC-4163-B3EE-CE0CD0EF91F9}" type="datetime1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5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C3B62-4C74-4EE9-93F0-BE51AE88912F}" type="datetime1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70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11650767" cy="4746091"/>
          </a:xfrm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A470F-AE83-4D43-9CAA-74593F94EAD0}" type="datetime1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Chevron 12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Hexagon 14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337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8C5BE-3403-4496-9B81-C40FD99BCC4A}" type="datetime1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58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11C0-1713-41FC-9E65-ABB713C18815}" type="datetime1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80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483D-0DA7-48F4-B572-48ADE24F3969}" type="datetime1">
              <a:rPr lang="en-US" smtClean="0"/>
              <a:t>3/23/2022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66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6054D-416E-4D32-B207-3C4728F29C83}" type="datetime1">
              <a:rPr lang="en-US" smtClean="0"/>
              <a:t>3/23/2022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F5E2FA-C428-4CE7-95B0-168D3259A5BB}" type="datetimeFigureOut">
              <a:rPr lang="en-US" smtClean="0"/>
              <a:pPr/>
              <a:t>3/23/2022</a:t>
            </a:fld>
            <a:endParaRPr lang="en-US"/>
          </a:p>
        </p:txBody>
      </p:sp>
      <p:sp>
        <p:nvSpPr>
          <p:cNvPr id="9" name="Chevron 8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exagon 10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340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CF2DF-EBB2-4927-9B4B-28D12CAF900C}" type="datetime1">
              <a:rPr lang="en-US" smtClean="0"/>
              <a:t>3/23/2022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49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D8537-E29A-46E3-9242-0E7B32B09241}" type="datetime1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9EDF-63DE-4DED-A3C4-232814F0B4D7}" type="datetime1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97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34F13-F0A8-4E10-9ECC-0BA9AAA5E3EB}" type="datetime1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Containers Orchestration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SE489</a:t>
            </a:r>
            <a:r>
              <a:rPr lang="en-US" dirty="0"/>
              <a:t>: DevOps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79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Container orchestration automates and simplifies provisioning, and deployment and management of containerized applications.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122" name="Picture 2" descr="The orchestrator manages containers across nodes. Source: Mónica 2017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989299"/>
            <a:ext cx="4239565" cy="246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Orchestration sits between the apps and the container runtimes. Source: AWSforBusiness 2017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71" y="2491924"/>
            <a:ext cx="5023185" cy="366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519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</a:t>
            </a:r>
            <a:r>
              <a:rPr lang="en-US" dirty="0" smtClean="0"/>
              <a:t>Orchestration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6193481" cy="4746091"/>
          </a:xfrm>
        </p:spPr>
        <p:txBody>
          <a:bodyPr>
            <a:normAutofit/>
          </a:bodyPr>
          <a:lstStyle/>
          <a:p>
            <a:r>
              <a:rPr lang="en-US" dirty="0"/>
              <a:t>Container orchestration is the automatic process of managing or scheduling the work of individual containers for applications based on </a:t>
            </a:r>
            <a:r>
              <a:rPr lang="en-US" dirty="0" err="1"/>
              <a:t>microservices</a:t>
            </a:r>
            <a:r>
              <a:rPr lang="en-US" dirty="0"/>
              <a:t> within multiple clusters.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widely deployed container orchestration platforms are based on open-source versions like Kubernetes, Docker Swarm or the commercial version from Red Hat </a:t>
            </a:r>
            <a:r>
              <a:rPr lang="en-US" dirty="0" err="1"/>
              <a:t>OpenShift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26" name="Picture 2" descr="Diagram depicts Container Orchestration for deploying and managing multiple application containers in an multi-cloud or on premise application delivery environment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9" t="7029" r="4996" b="5180"/>
          <a:stretch/>
        </p:blipFill>
        <p:spPr bwMode="auto">
          <a:xfrm>
            <a:off x="6541008" y="1883664"/>
            <a:ext cx="5650992" cy="309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45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Container Orchestration?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Container orchestration is used to automate the following tasks at scale:</a:t>
            </a:r>
          </a:p>
          <a:p>
            <a:pPr lvl="1"/>
            <a:r>
              <a:rPr lang="en-US" dirty="0" smtClean="0"/>
              <a:t>Configuring </a:t>
            </a:r>
            <a:r>
              <a:rPr lang="en-US" dirty="0"/>
              <a:t>and scheduling of containers</a:t>
            </a:r>
          </a:p>
          <a:p>
            <a:pPr lvl="1"/>
            <a:r>
              <a:rPr lang="en-US" dirty="0" smtClean="0"/>
              <a:t>Provisioning </a:t>
            </a:r>
            <a:r>
              <a:rPr lang="en-US" dirty="0"/>
              <a:t>and deployments of containers</a:t>
            </a:r>
          </a:p>
          <a:p>
            <a:pPr lvl="1"/>
            <a:r>
              <a:rPr lang="en-US" dirty="0" smtClean="0"/>
              <a:t>Availability </a:t>
            </a:r>
            <a:r>
              <a:rPr lang="en-US" dirty="0"/>
              <a:t>of containers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configuration of applications in terms of the containers that they run in</a:t>
            </a:r>
          </a:p>
          <a:p>
            <a:pPr lvl="1"/>
            <a:r>
              <a:rPr lang="en-US" dirty="0" smtClean="0"/>
              <a:t>Scaling </a:t>
            </a:r>
            <a:r>
              <a:rPr lang="en-US" dirty="0"/>
              <a:t>of containers to equally balance application workloads across infrastructure</a:t>
            </a:r>
          </a:p>
          <a:p>
            <a:pPr lvl="1"/>
            <a:r>
              <a:rPr lang="en-US" dirty="0" smtClean="0"/>
              <a:t>Allocation </a:t>
            </a:r>
            <a:r>
              <a:rPr lang="en-US" dirty="0"/>
              <a:t>of resources between containers</a:t>
            </a:r>
          </a:p>
          <a:p>
            <a:pPr lvl="1"/>
            <a:r>
              <a:rPr lang="en-US" dirty="0" smtClean="0"/>
              <a:t>Load </a:t>
            </a:r>
            <a:r>
              <a:rPr lang="en-US" dirty="0"/>
              <a:t>balancing, traffic routing and service discovery of containers</a:t>
            </a:r>
          </a:p>
          <a:p>
            <a:pPr lvl="1"/>
            <a:r>
              <a:rPr lang="en-US" dirty="0" smtClean="0"/>
              <a:t>Health </a:t>
            </a:r>
            <a:r>
              <a:rPr lang="en-US" dirty="0"/>
              <a:t>monitoring of containers</a:t>
            </a:r>
          </a:p>
          <a:p>
            <a:pPr lvl="1"/>
            <a:r>
              <a:rPr lang="en-US" dirty="0" smtClean="0"/>
              <a:t>Securing </a:t>
            </a:r>
            <a:r>
              <a:rPr lang="en-US" dirty="0"/>
              <a:t>the interactions between containers.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070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Orchestration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Infrastructure-as-a-Service (IaaS)</a:t>
            </a:r>
          </a:p>
          <a:p>
            <a:pPr lvl="1"/>
            <a:r>
              <a:rPr lang="en-US" dirty="0" smtClean="0"/>
              <a:t>Provisioning </a:t>
            </a:r>
            <a:r>
              <a:rPr lang="en-US" dirty="0"/>
              <a:t>virtual machines from a cloud service provider (CSP)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865" y="2323595"/>
            <a:ext cx="3591426" cy="17718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159" y="2970411"/>
            <a:ext cx="5325218" cy="3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29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containers</a:t>
            </a:r>
          </a:p>
          <a:p>
            <a:pPr lvl="1"/>
            <a:r>
              <a:rPr lang="en-US" dirty="0" smtClean="0"/>
              <a:t>Lightweight </a:t>
            </a:r>
            <a:r>
              <a:rPr lang="en-US" dirty="0"/>
              <a:t>OS-</a:t>
            </a:r>
            <a:r>
              <a:rPr lang="en-US" dirty="0" err="1"/>
              <a:t>virtualisation</a:t>
            </a:r>
            <a:endParaRPr lang="en-US" dirty="0"/>
          </a:p>
          <a:p>
            <a:pPr lvl="1"/>
            <a:r>
              <a:rPr lang="en-US" dirty="0" smtClean="0"/>
              <a:t>Application </a:t>
            </a:r>
            <a:r>
              <a:rPr lang="en-US" dirty="0"/>
              <a:t>packaging for portable, reusable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5479" y="1807772"/>
            <a:ext cx="1448002" cy="1047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885" y="3166564"/>
            <a:ext cx="8840434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66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 </a:t>
            </a:r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60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 Tools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906" y="1406526"/>
            <a:ext cx="1874426" cy="200216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 descr="Kubernetes goes to version 1.20, which marks the arrival to the beta  version of Kubectl Debug | Linux Addict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t="10880" r="12482" b="13920"/>
          <a:stretch/>
        </p:blipFill>
        <p:spPr bwMode="auto">
          <a:xfrm>
            <a:off x="710517" y="1708632"/>
            <a:ext cx="2747195" cy="137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906" y="1781784"/>
            <a:ext cx="3674929" cy="14942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519" y="4218430"/>
            <a:ext cx="5131147" cy="1464709"/>
          </a:xfrm>
          <a:prstGeom prst="rect">
            <a:avLst/>
          </a:prstGeom>
        </p:spPr>
      </p:pic>
      <p:pic>
        <p:nvPicPr>
          <p:cNvPr id="3078" name="Picture 6" descr="Minikube - Rapid Dev &amp; Testing for Kubernetes - The Couchbase Blo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17" y="4339132"/>
            <a:ext cx="4745735" cy="134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764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Kubernetes and How it </a:t>
            </a:r>
            <a:r>
              <a:rPr lang="en-US" dirty="0" smtClean="0"/>
              <a:t>works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116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052" name="Picture 4" descr="Kubernetes goes to version 1.20, which marks the arrival to the beta  version of Kubectl Debug | Linux Addict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6" t="10880" r="35895" b="38195"/>
          <a:stretch/>
        </p:blipFill>
        <p:spPr bwMode="auto">
          <a:xfrm>
            <a:off x="548639" y="1475675"/>
            <a:ext cx="1298449" cy="109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1847088" y="1475675"/>
            <a:ext cx="8677656" cy="1090462"/>
          </a:xfrm>
          <a:prstGeom prst="roundRect">
            <a:avLst/>
          </a:prstGeom>
          <a:noFill/>
          <a:ln w="38100">
            <a:solidFill>
              <a:srgbClr val="356DE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Kubernetes is an open-source container management tool which automates container deployment, container (de)scaling and container load balancing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269047" y="2706432"/>
            <a:ext cx="8403281" cy="384175"/>
          </a:xfrm>
        </p:spPr>
        <p:txBody>
          <a:bodyPr>
            <a:normAutofit/>
          </a:bodyPr>
          <a:lstStyle/>
          <a:p>
            <a:r>
              <a:rPr lang="en-US" sz="1800" dirty="0" smtClean="0"/>
              <a:t>Benefits (Works with all cloud vendors (Public, Private (on-premises), and Hybrid))</a:t>
            </a:r>
          </a:p>
        </p:txBody>
      </p:sp>
      <p:sp>
        <p:nvSpPr>
          <p:cNvPr id="8" name="Rectangle 7"/>
          <p:cNvSpPr/>
          <p:nvPr/>
        </p:nvSpPr>
        <p:spPr>
          <a:xfrm>
            <a:off x="548639" y="3577648"/>
            <a:ext cx="72847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 smtClean="0">
                <a:latin typeface="Candara" panose="020E0502030303020204" pitchFamily="34" charset="0"/>
              </a:rPr>
              <a:t>More </a:t>
            </a:r>
            <a:r>
              <a:rPr lang="en-US" b="1" dirty="0">
                <a:latin typeface="Candara" panose="020E0502030303020204" pitchFamily="34" charset="0"/>
              </a:rPr>
              <a:t>about Kubernetes</a:t>
            </a:r>
            <a:endParaRPr lang="en-US" b="1" dirty="0" smtClean="0">
              <a:latin typeface="Candara" panose="020E0502030303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 panose="020E0502030303020204" pitchFamily="34" charset="0"/>
              </a:rPr>
              <a:t>Developed </a:t>
            </a:r>
            <a:r>
              <a:rPr lang="en-US" dirty="0">
                <a:latin typeface="Candara" panose="020E0502030303020204" pitchFamily="34" charset="0"/>
              </a:rPr>
              <a:t>by Google and written in </a:t>
            </a:r>
            <a:r>
              <a:rPr lang="en-US" dirty="0" err="1">
                <a:latin typeface="Candara" panose="020E0502030303020204" pitchFamily="34" charset="0"/>
              </a:rPr>
              <a:t>Golang</a:t>
            </a:r>
            <a:r>
              <a:rPr lang="en-US" dirty="0">
                <a:latin typeface="Candara" panose="020E0502030303020204" pitchFamily="34" charset="0"/>
              </a:rPr>
              <a:t> with a huge </a:t>
            </a:r>
            <a:r>
              <a:rPr lang="en-US" dirty="0" smtClean="0">
                <a:latin typeface="Candara" panose="020E0502030303020204" pitchFamily="34" charset="0"/>
              </a:rPr>
              <a:t>community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 panose="020E0502030303020204" pitchFamily="34" charset="0"/>
              </a:rPr>
              <a:t>Can group ‘n’ containers into one logical unit for managing and deploying them</a:t>
            </a:r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102" y="3945187"/>
            <a:ext cx="4315189" cy="157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82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Kubernetes is an open source container orchestration engine </a:t>
            </a:r>
            <a:r>
              <a:rPr lang="en-US" dirty="0" smtClean="0"/>
              <a:t>for automating </a:t>
            </a:r>
            <a:r>
              <a:rPr lang="en-US" dirty="0"/>
              <a:t>deployment, scaling, and management of </a:t>
            </a:r>
            <a:r>
              <a:rPr lang="en-US" dirty="0" smtClean="0"/>
              <a:t>containerized application.</a:t>
            </a:r>
          </a:p>
          <a:p>
            <a:r>
              <a:rPr lang="en-US" dirty="0"/>
              <a:t>Originally an open source project launched by Google and now part </a:t>
            </a:r>
            <a:r>
              <a:rPr lang="en-US" dirty="0" smtClean="0"/>
              <a:t>of the </a:t>
            </a:r>
            <a:r>
              <a:rPr lang="en-US" dirty="0"/>
              <a:t>Cloud Native Computing Foundation (CNCF</a:t>
            </a:r>
            <a:r>
              <a:rPr lang="en-US" dirty="0" smtClean="0"/>
              <a:t>).</a:t>
            </a:r>
          </a:p>
          <a:p>
            <a:r>
              <a:rPr lang="en-US" dirty="0"/>
              <a:t>Kubernetes is highly </a:t>
            </a:r>
            <a:r>
              <a:rPr lang="en-US" b="1" dirty="0"/>
              <a:t>extensible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b="1" dirty="0" smtClean="0"/>
              <a:t>portable</a:t>
            </a:r>
          </a:p>
          <a:p>
            <a:r>
              <a:rPr lang="en-US" dirty="0"/>
              <a:t>Kubernetes is considered </a:t>
            </a:r>
            <a:r>
              <a:rPr lang="en-US" b="1" dirty="0"/>
              <a:t>highly </a:t>
            </a:r>
            <a:r>
              <a:rPr lang="en-US" b="1" dirty="0" smtClean="0"/>
              <a:t>declarative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052" name="Picture 4" descr="Kubernetes goes to version 1.20, which marks the arrival to the beta  version of Kubectl Debug | Linux Addict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t="10880" r="12482" b="13920"/>
          <a:stretch/>
        </p:blipFill>
        <p:spPr bwMode="auto">
          <a:xfrm>
            <a:off x="9159573" y="4780833"/>
            <a:ext cx="2747195" cy="137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47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Why Do we need Container </a:t>
            </a:r>
            <a:r>
              <a:rPr lang="en-US" dirty="0" smtClean="0"/>
              <a:t>Orchestration?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Container Orchestration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/>
              <a:t>Container Orchestration </a:t>
            </a:r>
            <a:r>
              <a:rPr lang="en-US" dirty="0" smtClean="0"/>
              <a:t>Tools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What </a:t>
            </a:r>
            <a:r>
              <a:rPr lang="en-US" dirty="0"/>
              <a:t>is </a:t>
            </a:r>
            <a:r>
              <a:rPr lang="en-US" dirty="0" smtClean="0"/>
              <a:t>Kubernetes and How it works</a:t>
            </a:r>
          </a:p>
          <a:p>
            <a:pPr>
              <a:lnSpc>
                <a:spcPct val="150000"/>
              </a:lnSpc>
            </a:pPr>
            <a:r>
              <a:rPr lang="en-US" dirty="0"/>
              <a:t>Kubernetes Use </a:t>
            </a:r>
            <a:r>
              <a:rPr lang="en-US" dirty="0" smtClean="0"/>
              <a:t>Case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Kubernetes Architecture</a:t>
            </a:r>
            <a:endParaRPr lang="en-US" dirty="0" smtClean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989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174" name="Picture 6" descr="An Overview of Kubernetes Architecture : OpsRam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8" t="3341" r="17987" b="5928"/>
          <a:stretch/>
        </p:blipFill>
        <p:spPr bwMode="auto">
          <a:xfrm>
            <a:off x="3136392" y="1207300"/>
            <a:ext cx="4829881" cy="532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63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Myths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Kubernetes is not:</a:t>
            </a:r>
          </a:p>
          <a:p>
            <a:pPr lvl="1"/>
            <a:r>
              <a:rPr lang="en-US" dirty="0" smtClean="0"/>
              <a:t>To be compared with Docker</a:t>
            </a:r>
          </a:p>
          <a:p>
            <a:pPr lvl="1"/>
            <a:r>
              <a:rPr lang="en-US" dirty="0" smtClean="0"/>
              <a:t>For containerizing apps</a:t>
            </a:r>
          </a:p>
          <a:p>
            <a:pPr lvl="1"/>
            <a:r>
              <a:rPr lang="en-US" dirty="0" smtClean="0"/>
              <a:t>For apps with simple architecture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Kubernetes is </a:t>
            </a:r>
            <a:r>
              <a:rPr lang="en-US" dirty="0" smtClean="0"/>
              <a:t>actually:</a:t>
            </a:r>
            <a:endParaRPr lang="en-US" dirty="0"/>
          </a:p>
          <a:p>
            <a:pPr lvl="1"/>
            <a:r>
              <a:rPr lang="en-US" dirty="0" smtClean="0"/>
              <a:t>Robust and reliable</a:t>
            </a:r>
          </a:p>
          <a:p>
            <a:pPr lvl="1"/>
            <a:r>
              <a:rPr lang="en-US" dirty="0" smtClean="0"/>
              <a:t>A container orchestration platform</a:t>
            </a:r>
          </a:p>
          <a:p>
            <a:pPr lvl="1"/>
            <a:r>
              <a:rPr lang="en-US" dirty="0" smtClean="0"/>
              <a:t>A solution for scaling up Containers</a:t>
            </a:r>
          </a:p>
          <a:p>
            <a:pPr lvl="1"/>
            <a:r>
              <a:rPr lang="en-US" dirty="0" smtClean="0"/>
              <a:t>Backed by huge community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 descr="Kubernetes goes to version 1.20, which marks the arrival to the beta  version of Kubectl Debug | Linux Addict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6" t="10880" r="35895" b="38195"/>
          <a:stretch/>
        </p:blipFill>
        <p:spPr bwMode="auto">
          <a:xfrm>
            <a:off x="8499495" y="4118291"/>
            <a:ext cx="1298449" cy="109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9494816" y="3663155"/>
            <a:ext cx="606256" cy="110799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 smtClean="0">
                <a:ln w="9525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gency FB" panose="020B0503020202020204" pitchFamily="34" charset="0"/>
              </a:rPr>
              <a:t>√</a:t>
            </a:r>
            <a:endParaRPr lang="en-US" sz="6600" b="1" cap="none" spc="0" dirty="0">
              <a:ln w="9525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7" name="Picture 6" descr="Kubernetes goes to version 1.20, which marks the arrival to the beta  version of Kubectl Debug | Linux Addict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6" t="10880" r="35895" b="38195"/>
          <a:stretch/>
        </p:blipFill>
        <p:spPr bwMode="auto">
          <a:xfrm>
            <a:off x="8231271" y="1879550"/>
            <a:ext cx="1298449" cy="109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9251438" y="1406880"/>
            <a:ext cx="556563" cy="110799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 smtClean="0">
                <a:ln w="9525">
                  <a:noFill/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gency FB" panose="020B0503020202020204" pitchFamily="34" charset="0"/>
              </a:rPr>
              <a:t>X</a:t>
            </a:r>
            <a:endParaRPr lang="en-US" sz="6600" b="1" cap="none" spc="0" dirty="0">
              <a:ln w="9525">
                <a:noFill/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51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vs Docker Swarm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0242" name="Picture 2" descr="Docker Swarm vs Kubernetes: we have a favourit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5" t="14482" r="11203" b="17752"/>
          <a:stretch/>
        </p:blipFill>
        <p:spPr bwMode="auto">
          <a:xfrm>
            <a:off x="9083125" y="1"/>
            <a:ext cx="2393875" cy="120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Kubernetes vs Docker Swarm Article Imag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97" y="1528871"/>
            <a:ext cx="9079865" cy="482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77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vs Docker Swarm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6111398"/>
              </p:ext>
            </p:extLst>
          </p:nvPr>
        </p:nvGraphicFramePr>
        <p:xfrm>
          <a:off x="347663" y="1452245"/>
          <a:ext cx="11650663" cy="469392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715577">
                  <a:extLst>
                    <a:ext uri="{9D8B030D-6E8A-4147-A177-3AD203B41FA5}">
                      <a16:colId xmlns:a16="http://schemas.microsoft.com/office/drawing/2014/main" val="2983388031"/>
                    </a:ext>
                  </a:extLst>
                </a:gridCol>
                <a:gridCol w="4467543">
                  <a:extLst>
                    <a:ext uri="{9D8B030D-6E8A-4147-A177-3AD203B41FA5}">
                      <a16:colId xmlns:a16="http://schemas.microsoft.com/office/drawing/2014/main" val="2217992293"/>
                    </a:ext>
                  </a:extLst>
                </a:gridCol>
                <a:gridCol w="4467543">
                  <a:extLst>
                    <a:ext uri="{9D8B030D-6E8A-4147-A177-3AD203B41FA5}">
                      <a16:colId xmlns:a16="http://schemas.microsoft.com/office/drawing/2014/main" val="6331024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Features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Docker Swarm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Kubernetes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341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Installation and Cluster Configuration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Easy and Fast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Complicated</a:t>
                      </a:r>
                      <a:r>
                        <a:rPr lang="en-US" sz="2000" baseline="0" dirty="0" smtClean="0">
                          <a:latin typeface="Candara" panose="020E0502030303020204" pitchFamily="34" charset="0"/>
                        </a:rPr>
                        <a:t> and Time-consuming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815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GUI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Not Available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Available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052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Scalability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Scaling up is faster than K8S; but cluster strength is not as robust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Scaling up</a:t>
                      </a:r>
                      <a:r>
                        <a:rPr lang="en-US" sz="2000" baseline="0" dirty="0" smtClean="0">
                          <a:latin typeface="Candara" panose="020E0502030303020204" pitchFamily="34" charset="0"/>
                        </a:rPr>
                        <a:t> is slower but guarantees stronger cluster state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35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Load Balancing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Built-in</a:t>
                      </a:r>
                      <a:r>
                        <a:rPr lang="en-US" sz="2000" baseline="0" dirty="0" smtClean="0">
                          <a:latin typeface="Candara" panose="020E0502030303020204" pitchFamily="34" charset="0"/>
                        </a:rPr>
                        <a:t> load balancing technique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Requires manual</a:t>
                      </a:r>
                      <a:r>
                        <a:rPr lang="en-US" sz="2000" baseline="0" dirty="0" smtClean="0">
                          <a:latin typeface="Candara" panose="020E0502030303020204" pitchFamily="34" charset="0"/>
                        </a:rPr>
                        <a:t> service configuration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399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Updates and Rollback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Progressive updates and service health monitoring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Process scheduling to maintain</a:t>
                      </a:r>
                      <a:r>
                        <a:rPr lang="en-US" sz="2000" baseline="0" dirty="0" smtClean="0">
                          <a:latin typeface="Candara" panose="020E0502030303020204" pitchFamily="34" charset="0"/>
                        </a:rPr>
                        <a:t> services while updating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516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Data Volumes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Can be shared with any container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Only shared</a:t>
                      </a:r>
                      <a:r>
                        <a:rPr lang="en-US" sz="2000" baseline="0" dirty="0" smtClean="0">
                          <a:latin typeface="Candara" panose="020E0502030303020204" pitchFamily="34" charset="0"/>
                        </a:rPr>
                        <a:t> with containers in the same Pod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098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Logging and Monitoring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Only 3</a:t>
                      </a:r>
                      <a:r>
                        <a:rPr lang="en-US" sz="2000" baseline="30000" dirty="0" smtClean="0">
                          <a:latin typeface="Candara" panose="020E0502030303020204" pitchFamily="34" charset="0"/>
                        </a:rPr>
                        <a:t>rd</a:t>
                      </a: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 party</a:t>
                      </a:r>
                      <a:r>
                        <a:rPr lang="en-US" sz="2000" baseline="0" dirty="0" smtClean="0">
                          <a:latin typeface="Candara" panose="020E0502030303020204" pitchFamily="34" charset="0"/>
                        </a:rPr>
                        <a:t> logging and monitoring tools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Built-in </a:t>
                      </a:r>
                      <a:r>
                        <a:rPr lang="en-US" sz="2000" baseline="0" dirty="0" smtClean="0">
                          <a:latin typeface="Candara" panose="020E0502030303020204" pitchFamily="34" charset="0"/>
                        </a:rPr>
                        <a:t>logging and monitoring tools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310662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0242" name="Picture 2" descr="Docker Swarm vs Kubernetes: we have a favourit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5" t="14482" r="11203" b="17752"/>
          <a:stretch/>
        </p:blipFill>
        <p:spPr bwMode="auto">
          <a:xfrm>
            <a:off x="9083125" y="1"/>
            <a:ext cx="2393875" cy="120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52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Use </a:t>
            </a:r>
            <a:r>
              <a:rPr lang="en-US" dirty="0" smtClean="0"/>
              <a:t>Case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468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Kubernetes Use </a:t>
            </a:r>
            <a:r>
              <a:rPr lang="en-US" dirty="0" smtClean="0"/>
              <a:t>Case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026" name="Picture 2" descr="Pokémon GO | Video Games &amp; App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3185" y="49571"/>
            <a:ext cx="2003816" cy="1133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okémon GO | Video Games &amp; App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5" t="7995" r="11776" b="8925"/>
          <a:stretch/>
        </p:blipFill>
        <p:spPr bwMode="auto">
          <a:xfrm>
            <a:off x="722375" y="1389888"/>
            <a:ext cx="1545337" cy="94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2368296" y="1382798"/>
            <a:ext cx="8677656" cy="1090462"/>
          </a:xfrm>
          <a:prstGeom prst="roundRect">
            <a:avLst/>
          </a:prstGeom>
          <a:noFill/>
          <a:ln w="38100">
            <a:solidFill>
              <a:srgbClr val="356DE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400" b="1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Pokemon</a:t>
            </a:r>
            <a:r>
              <a:rPr lang="en-US" sz="2400" b="1" dirty="0" smtClean="0">
                <a:solidFill>
                  <a:schemeClr val="tx1"/>
                </a:solidFill>
                <a:latin typeface="Candara" panose="020E0502030303020204" pitchFamily="34" charset="0"/>
              </a:rPr>
              <a:t> Go</a:t>
            </a:r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 is an augmented reality game developed by </a:t>
            </a:r>
            <a:r>
              <a:rPr lang="en-US" sz="2400" b="1" dirty="0" smtClean="0">
                <a:solidFill>
                  <a:schemeClr val="tx1"/>
                </a:solidFill>
                <a:latin typeface="Candara" panose="020E0502030303020204" pitchFamily="34" charset="0"/>
              </a:rPr>
              <a:t>Niantic</a:t>
            </a:r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  for Android and iOS devices</a:t>
            </a:r>
            <a:endParaRPr lang="en-US" sz="24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8639" y="3120448"/>
            <a:ext cx="728472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 smtClean="0">
                <a:latin typeface="Candara" panose="020E0502030303020204" pitchFamily="34" charset="0"/>
              </a:rPr>
              <a:t>Key Stats: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ndara" panose="020E0502030303020204" pitchFamily="34" charset="0"/>
              </a:rPr>
              <a:t>500+ million downloads, 20+ million daily active users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ndara" panose="020E0502030303020204" pitchFamily="34" charset="0"/>
              </a:rPr>
              <a:t>Initially only launched in NA, Australia and New Zeeland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ndara" panose="020E0502030303020204" pitchFamily="34" charset="0"/>
              </a:rPr>
              <a:t>Inspired users to walk over 5.4 billion miles in a year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ndara" panose="020E0502030303020204" pitchFamily="34" charset="0"/>
              </a:rPr>
              <a:t>Surpassed engineering expectations by 50 times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61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Backend Architecture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037" t="18041" r="3540" b="8648"/>
          <a:stretch/>
        </p:blipFill>
        <p:spPr>
          <a:xfrm>
            <a:off x="552907" y="1342557"/>
            <a:ext cx="11240003" cy="50150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43984" y="3794760"/>
            <a:ext cx="7461504" cy="20391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174736" y="1755648"/>
            <a:ext cx="2697480" cy="20391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477256" y="3475661"/>
            <a:ext cx="2697480" cy="5186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02808" y="1755648"/>
            <a:ext cx="2697480" cy="5186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992624" y="2254790"/>
            <a:ext cx="940308" cy="13353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56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MapReduce</a:t>
            </a:r>
            <a:r>
              <a:rPr lang="en-US" dirty="0" smtClean="0"/>
              <a:t> &amp; Cloud Dataflow for scaling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037" t="18041" r="3540" b="8648"/>
          <a:stretch/>
        </p:blipFill>
        <p:spPr>
          <a:xfrm>
            <a:off x="552907" y="1342557"/>
            <a:ext cx="11240003" cy="50150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43984" y="3794760"/>
            <a:ext cx="7461504" cy="20391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9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Easy Scaling of Containers </a:t>
            </a:r>
            <a:r>
              <a:rPr lang="en-US" dirty="0"/>
              <a:t>using Kubernetes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037" t="18041" r="3540" b="8648"/>
          <a:stretch/>
        </p:blipFill>
        <p:spPr>
          <a:xfrm>
            <a:off x="552907" y="1342557"/>
            <a:ext cx="11240003" cy="501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2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Scaling of Containers using Kubernetes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657" t="36927" r="51934" b="31168"/>
          <a:stretch/>
        </p:blipFill>
        <p:spPr>
          <a:xfrm>
            <a:off x="347526" y="2674159"/>
            <a:ext cx="5349186" cy="221153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345936" y="1776353"/>
            <a:ext cx="5513832" cy="2944745"/>
          </a:xfrm>
          <a:prstGeom prst="roundRect">
            <a:avLst/>
          </a:prstGeom>
          <a:noFill/>
          <a:ln w="381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Biggest challenge fro most applications is horizontal scaling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For </a:t>
            </a:r>
            <a:r>
              <a:rPr lang="en-US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Pokemon</a:t>
            </a: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 Go, vertical scaling was an also a major challenge, because of real-time activity in gaming environment from millions of users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Niantic were prepared for traffic disasters of up to x5 times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553200" y="1266275"/>
            <a:ext cx="2462784" cy="47509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Challenge</a:t>
            </a:r>
            <a:endParaRPr lang="en-US" sz="2400" dirty="0">
              <a:latin typeface="Candara" panose="020E0502030303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406896" y="5486982"/>
            <a:ext cx="5513832" cy="841301"/>
          </a:xfrm>
          <a:prstGeom prst="roundRect">
            <a:avLst/>
          </a:prstGeom>
          <a:noFill/>
          <a:ln w="381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Thanks </a:t>
            </a: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to </a:t>
            </a: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Kubernetes, Niantic were able to handle x50 times traffic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614160" y="4976904"/>
            <a:ext cx="2462784" cy="4754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Solution</a:t>
            </a:r>
            <a:endParaRPr lang="en-US" sz="24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59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Container </a:t>
            </a:r>
            <a:r>
              <a:rPr lang="en-US" dirty="0" smtClean="0"/>
              <a:t>Orchestration?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479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Architecture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052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2052" name="Picture 4" descr="https://thenewstack.io/wp-content/uploads/2016/11/Chart_02_Kubernetes-Architectu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54" b="6079"/>
          <a:stretch/>
        </p:blipFill>
        <p:spPr bwMode="auto">
          <a:xfrm>
            <a:off x="1595234" y="1326489"/>
            <a:ext cx="9155349" cy="504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67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3074" name="Picture 2" descr="Sensu | How Kubernetes work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" t="7133" r="3452" b="5726"/>
          <a:stretch/>
        </p:blipFill>
        <p:spPr bwMode="auto">
          <a:xfrm>
            <a:off x="1700784" y="1371601"/>
            <a:ext cx="7973568" cy="503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9370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194" name="Picture 2" descr="Basics Of Kubernetes Architecture | by Shubhamdeshmukh | Medi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" t="29186" r="5426" b="5880"/>
          <a:stretch/>
        </p:blipFill>
        <p:spPr bwMode="auto">
          <a:xfrm>
            <a:off x="631645" y="1746358"/>
            <a:ext cx="10661195" cy="420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05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</a:t>
            </a:r>
            <a:r>
              <a:rPr lang="en-US" dirty="0"/>
              <a:t>you deploy Kubernetes, you get a cluster.</a:t>
            </a:r>
          </a:p>
          <a:p>
            <a:r>
              <a:rPr lang="en-US" dirty="0" smtClean="0"/>
              <a:t>A </a:t>
            </a:r>
            <a:r>
              <a:rPr lang="en-US" dirty="0"/>
              <a:t>Kubernetes cluster consists of a set of worker machines</a:t>
            </a:r>
            <a:r>
              <a:rPr lang="en-US" dirty="0" smtClean="0"/>
              <a:t>, called </a:t>
            </a:r>
            <a:r>
              <a:rPr lang="en-US" dirty="0"/>
              <a:t>nodes, that run containerized applications.</a:t>
            </a:r>
          </a:p>
          <a:p>
            <a:pPr lvl="1"/>
            <a:r>
              <a:rPr lang="en-US" dirty="0" smtClean="0"/>
              <a:t>Every </a:t>
            </a:r>
            <a:r>
              <a:rPr lang="en-US" dirty="0"/>
              <a:t>cluster has at least one worker node;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worker node(s) host the Pods that are the components of </a:t>
            </a:r>
            <a:r>
              <a:rPr lang="en-US" dirty="0" smtClean="0"/>
              <a:t>the applications</a:t>
            </a:r>
            <a:r>
              <a:rPr lang="en-US" dirty="0"/>
              <a:t>.</a:t>
            </a:r>
          </a:p>
          <a:p>
            <a:r>
              <a:rPr lang="en-US" dirty="0" smtClean="0"/>
              <a:t>The </a:t>
            </a:r>
            <a:r>
              <a:rPr lang="en-US" dirty="0"/>
              <a:t>master manages the worker nodes and the Pods in the cluster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2860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master is responsible for:</a:t>
            </a:r>
          </a:p>
          <a:p>
            <a:pPr lvl="1"/>
            <a:r>
              <a:rPr lang="en-US" dirty="0" smtClean="0"/>
              <a:t>exposing </a:t>
            </a:r>
            <a:r>
              <a:rPr lang="en-US" dirty="0"/>
              <a:t>the Kubernetes (REST) API,</a:t>
            </a:r>
          </a:p>
          <a:p>
            <a:pPr lvl="1"/>
            <a:r>
              <a:rPr lang="en-US" dirty="0" smtClean="0"/>
              <a:t>scheduling </a:t>
            </a:r>
            <a:r>
              <a:rPr lang="en-US" dirty="0"/>
              <a:t>the applications,</a:t>
            </a:r>
          </a:p>
          <a:p>
            <a:pPr lvl="1"/>
            <a:r>
              <a:rPr lang="en-US" dirty="0" smtClean="0"/>
              <a:t>managing </a:t>
            </a:r>
            <a:r>
              <a:rPr lang="en-US" dirty="0"/>
              <a:t>the cluster,</a:t>
            </a:r>
          </a:p>
          <a:p>
            <a:pPr lvl="1"/>
            <a:r>
              <a:rPr lang="en-US" dirty="0" smtClean="0"/>
              <a:t>directing </a:t>
            </a:r>
            <a:r>
              <a:rPr lang="en-US" dirty="0"/>
              <a:t>communications across the entire system,</a:t>
            </a:r>
          </a:p>
          <a:p>
            <a:pPr lvl="1"/>
            <a:r>
              <a:rPr lang="en-US" dirty="0" smtClean="0"/>
              <a:t>monitoring </a:t>
            </a:r>
            <a:r>
              <a:rPr lang="en-US" dirty="0"/>
              <a:t>the containers running in each node as well as the health of all </a:t>
            </a:r>
            <a:r>
              <a:rPr lang="en-US" dirty="0" smtClean="0"/>
              <a:t>the registered </a:t>
            </a:r>
            <a:r>
              <a:rPr lang="en-US" dirty="0"/>
              <a:t>nodes.</a:t>
            </a:r>
          </a:p>
          <a:p>
            <a:r>
              <a:rPr lang="en-US" dirty="0" smtClean="0"/>
              <a:t>The </a:t>
            </a:r>
            <a:r>
              <a:rPr lang="en-US" dirty="0"/>
              <a:t>nodes that are responsible for scheduling and running </a:t>
            </a:r>
            <a:r>
              <a:rPr lang="en-US" dirty="0" smtClean="0"/>
              <a:t>the containerized </a:t>
            </a:r>
            <a:r>
              <a:rPr lang="en-US" dirty="0"/>
              <a:t>applications</a:t>
            </a:r>
          </a:p>
          <a:p>
            <a:r>
              <a:rPr lang="en-US" dirty="0" smtClean="0"/>
              <a:t>Container </a:t>
            </a:r>
            <a:r>
              <a:rPr lang="en-US" dirty="0"/>
              <a:t>images, which act as the deployable artifacts, must be available </a:t>
            </a:r>
            <a:r>
              <a:rPr lang="en-US" dirty="0" smtClean="0"/>
              <a:t>to the </a:t>
            </a:r>
            <a:r>
              <a:rPr lang="en-US" dirty="0"/>
              <a:t>Kubernetes cluster through a private or public image registry.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 descr="https://thenewstack.io/wp-content/uploads/2016/11/Chart_02_Kubernetes-Architectur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" t="12742" r="4863" b="6079"/>
          <a:stretch/>
        </p:blipFill>
        <p:spPr bwMode="auto">
          <a:xfrm>
            <a:off x="7269480" y="109199"/>
            <a:ext cx="4703677" cy="278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3072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Kubernetes </a:t>
            </a:r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9665153" cy="50859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Kubernetes master runs the following components that form the control plane</a:t>
            </a:r>
            <a:r>
              <a:rPr lang="en-US" dirty="0" smtClean="0"/>
              <a:t>:</a:t>
            </a:r>
          </a:p>
          <a:p>
            <a:pPr lvl="1"/>
            <a:r>
              <a:rPr lang="en-US" b="1" dirty="0"/>
              <a:t>API server</a:t>
            </a:r>
            <a:r>
              <a:rPr lang="en-US" dirty="0"/>
              <a:t>: the front-end for the Kubernetes control plane </a:t>
            </a:r>
            <a:r>
              <a:rPr lang="en-US" dirty="0" smtClean="0"/>
              <a:t>that exposes </a:t>
            </a:r>
            <a:r>
              <a:rPr lang="en-US" dirty="0"/>
              <a:t>the Kubernetes API</a:t>
            </a:r>
          </a:p>
          <a:p>
            <a:pPr lvl="2"/>
            <a:r>
              <a:rPr lang="en-US" dirty="0" err="1" smtClean="0"/>
              <a:t>kube-apiserver</a:t>
            </a:r>
            <a:endParaRPr lang="en-US" dirty="0"/>
          </a:p>
          <a:p>
            <a:pPr lvl="2"/>
            <a:r>
              <a:rPr lang="en-US" dirty="0" smtClean="0"/>
              <a:t>designed </a:t>
            </a:r>
            <a:r>
              <a:rPr lang="en-US" dirty="0"/>
              <a:t>to scale </a:t>
            </a:r>
            <a:r>
              <a:rPr lang="en-US" dirty="0" smtClean="0"/>
              <a:t>horizontally</a:t>
            </a:r>
          </a:p>
          <a:p>
            <a:pPr lvl="1"/>
            <a:r>
              <a:rPr lang="en-US" b="1" dirty="0" err="1"/>
              <a:t>etcd</a:t>
            </a:r>
            <a:r>
              <a:rPr lang="en-US" dirty="0"/>
              <a:t>: is a persistent, lightweight, distributed key-value data </a:t>
            </a:r>
            <a:r>
              <a:rPr lang="en-US" dirty="0" smtClean="0"/>
              <a:t>store that </a:t>
            </a:r>
            <a:r>
              <a:rPr lang="en-US" dirty="0"/>
              <a:t>maintains the entire state of the cluster at any given point </a:t>
            </a:r>
            <a:r>
              <a:rPr lang="en-US" dirty="0" smtClean="0"/>
              <a:t>of time</a:t>
            </a:r>
          </a:p>
          <a:p>
            <a:pPr lvl="1"/>
            <a:r>
              <a:rPr lang="en-US" b="1" dirty="0"/>
              <a:t>scheduler</a:t>
            </a:r>
            <a:r>
              <a:rPr lang="en-US" dirty="0"/>
              <a:t>: watches for newly created Pods with no assigned node</a:t>
            </a:r>
            <a:r>
              <a:rPr lang="en-US" dirty="0" smtClean="0"/>
              <a:t>, and </a:t>
            </a:r>
            <a:r>
              <a:rPr lang="en-US" dirty="0"/>
              <a:t>selects a node for them to run on</a:t>
            </a:r>
          </a:p>
          <a:p>
            <a:pPr lvl="2"/>
            <a:r>
              <a:rPr lang="en-US" dirty="0" err="1" smtClean="0"/>
              <a:t>kube</a:t>
            </a:r>
            <a:r>
              <a:rPr lang="en-US" dirty="0" smtClean="0"/>
              <a:t>-scheduler</a:t>
            </a:r>
          </a:p>
          <a:p>
            <a:pPr lvl="1"/>
            <a:r>
              <a:rPr lang="en-US" b="1" dirty="0"/>
              <a:t>controller</a:t>
            </a:r>
            <a:r>
              <a:rPr lang="en-US" dirty="0"/>
              <a:t>: control loop that watches the shared state of </a:t>
            </a:r>
            <a:r>
              <a:rPr lang="en-US" dirty="0" smtClean="0"/>
              <a:t>the cluster </a:t>
            </a:r>
            <a:r>
              <a:rPr lang="en-US" dirty="0"/>
              <a:t>through the </a:t>
            </a:r>
            <a:r>
              <a:rPr lang="en-US" dirty="0" err="1"/>
              <a:t>apiserver</a:t>
            </a:r>
            <a:r>
              <a:rPr lang="en-US" dirty="0"/>
              <a:t> and makes changes attempting </a:t>
            </a:r>
            <a:r>
              <a:rPr lang="en-US" dirty="0" smtClean="0"/>
              <a:t>to move </a:t>
            </a:r>
            <a:r>
              <a:rPr lang="en-US" dirty="0"/>
              <a:t>the current cluster state to the desired cluster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2" descr="Sensu | How Kubernetes work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3" t="33860" r="49623" b="29449"/>
          <a:stretch/>
        </p:blipFill>
        <p:spPr bwMode="auto">
          <a:xfrm>
            <a:off x="9878568" y="1207300"/>
            <a:ext cx="2313432" cy="212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9401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Node </a:t>
            </a:r>
            <a:r>
              <a:rPr lang="en-US" dirty="0"/>
              <a:t>components run on every node, maintaining running pods </a:t>
            </a:r>
            <a:r>
              <a:rPr lang="en-US" dirty="0" smtClean="0"/>
              <a:t>and providing </a:t>
            </a:r>
            <a:r>
              <a:rPr lang="en-US" dirty="0"/>
              <a:t>the Kubernetes runtime environment.</a:t>
            </a:r>
          </a:p>
          <a:p>
            <a:r>
              <a:rPr lang="en-US" dirty="0" smtClean="0"/>
              <a:t>Kubernetes </a:t>
            </a:r>
            <a:r>
              <a:rPr lang="en-US" dirty="0"/>
              <a:t>Nodes components:</a:t>
            </a:r>
          </a:p>
          <a:p>
            <a:pPr lvl="1"/>
            <a:r>
              <a:rPr lang="en-US" dirty="0" err="1" smtClean="0"/>
              <a:t>kubelet</a:t>
            </a:r>
            <a:r>
              <a:rPr lang="en-US" dirty="0"/>
              <a:t>: agent that makes sure that containers are running in a Pod.</a:t>
            </a:r>
          </a:p>
          <a:p>
            <a:pPr lvl="1"/>
            <a:r>
              <a:rPr lang="en-US" dirty="0" err="1" smtClean="0"/>
              <a:t>kube</a:t>
            </a:r>
            <a:r>
              <a:rPr lang="en-US" dirty="0" smtClean="0"/>
              <a:t>-proxy</a:t>
            </a:r>
            <a:r>
              <a:rPr lang="en-US" dirty="0"/>
              <a:t>: implemented as a network proxy and a load balancer.</a:t>
            </a:r>
          </a:p>
          <a:p>
            <a:pPr lvl="2"/>
            <a:r>
              <a:rPr lang="en-US" dirty="0" smtClean="0"/>
              <a:t>It </a:t>
            </a:r>
            <a:r>
              <a:rPr lang="en-US" dirty="0"/>
              <a:t>routes traffic to the appropriate container based on its IP address and the port number of </a:t>
            </a:r>
            <a:r>
              <a:rPr lang="en-US" dirty="0" smtClean="0"/>
              <a:t>the incoming request.</a:t>
            </a:r>
          </a:p>
          <a:p>
            <a:pPr lvl="2"/>
            <a:r>
              <a:rPr lang="en-US" dirty="0" smtClean="0"/>
              <a:t>Part </a:t>
            </a:r>
            <a:r>
              <a:rPr lang="en-US" dirty="0"/>
              <a:t>of the Kubernetes Service concept.</a:t>
            </a:r>
          </a:p>
          <a:p>
            <a:pPr lvl="1"/>
            <a:r>
              <a:rPr lang="en-US" dirty="0" smtClean="0"/>
              <a:t>container </a:t>
            </a:r>
            <a:r>
              <a:rPr lang="en-US" dirty="0"/>
              <a:t>runtime: the software that is responsible for running containers.</a:t>
            </a:r>
          </a:p>
          <a:p>
            <a:pPr lvl="1"/>
            <a:r>
              <a:rPr lang="en-US" dirty="0" smtClean="0"/>
              <a:t>Kubernetes </a:t>
            </a:r>
            <a:r>
              <a:rPr lang="en-US" dirty="0"/>
              <a:t>supports several container runtimes:</a:t>
            </a:r>
          </a:p>
          <a:p>
            <a:pPr lvl="2"/>
            <a:r>
              <a:rPr lang="en-US" dirty="0" smtClean="0"/>
              <a:t>Docker</a:t>
            </a:r>
            <a:r>
              <a:rPr lang="en-US" dirty="0"/>
              <a:t>,</a:t>
            </a:r>
          </a:p>
          <a:p>
            <a:pPr lvl="2"/>
            <a:r>
              <a:rPr lang="en-US" dirty="0" err="1" smtClean="0"/>
              <a:t>containerd</a:t>
            </a:r>
            <a:r>
              <a:rPr lang="en-US" dirty="0"/>
              <a:t>,</a:t>
            </a:r>
          </a:p>
          <a:p>
            <a:pPr lvl="2"/>
            <a:r>
              <a:rPr lang="en-US" dirty="0" smtClean="0"/>
              <a:t>CRI-O</a:t>
            </a:r>
            <a:r>
              <a:rPr lang="en-US" dirty="0"/>
              <a:t>,</a:t>
            </a:r>
          </a:p>
          <a:p>
            <a:pPr lvl="2"/>
            <a:r>
              <a:rPr lang="en-US" dirty="0" smtClean="0"/>
              <a:t>any </a:t>
            </a:r>
            <a:r>
              <a:rPr lang="en-US" dirty="0"/>
              <a:t>implementation of the Kubernetes CRI (Container Runtime Interface).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2" descr="Sensu | How Kubernetes work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0" t="7133" r="4639" b="49534"/>
          <a:stretch/>
        </p:blipFill>
        <p:spPr bwMode="auto">
          <a:xfrm>
            <a:off x="9601200" y="4310806"/>
            <a:ext cx="2397091" cy="218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9113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Kubernetes </a:t>
            </a:r>
            <a:r>
              <a:rPr lang="en-US" dirty="0"/>
              <a:t>objects are persistent entities provided by Kubernetes </a:t>
            </a:r>
            <a:r>
              <a:rPr lang="en-US" dirty="0" smtClean="0"/>
              <a:t>for deploying</a:t>
            </a:r>
            <a:r>
              <a:rPr lang="en-US" dirty="0"/>
              <a:t>, maintaining, and scaling applications.</a:t>
            </a:r>
          </a:p>
          <a:p>
            <a:r>
              <a:rPr lang="en-US" dirty="0" smtClean="0"/>
              <a:t>Kubernetes </a:t>
            </a:r>
            <a:r>
              <a:rPr lang="en-US" dirty="0"/>
              <a:t>uses these entities to represent the state of your cluster.</a:t>
            </a:r>
          </a:p>
          <a:p>
            <a:r>
              <a:rPr lang="en-US" dirty="0" smtClean="0"/>
              <a:t>The </a:t>
            </a:r>
            <a:r>
              <a:rPr lang="en-US" dirty="0"/>
              <a:t>objects can describe:</a:t>
            </a:r>
          </a:p>
          <a:p>
            <a:pPr lvl="1"/>
            <a:r>
              <a:rPr lang="en-US" dirty="0" smtClean="0"/>
              <a:t>What </a:t>
            </a:r>
            <a:r>
              <a:rPr lang="en-US" dirty="0"/>
              <a:t>containerized applications are running (and on which nodes)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resources available to those applications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policies around how those applications behave, such as restart policies</a:t>
            </a:r>
            <a:r>
              <a:rPr lang="en-US" dirty="0" smtClean="0"/>
              <a:t>, upgrades</a:t>
            </a:r>
            <a:r>
              <a:rPr lang="en-US" dirty="0"/>
              <a:t>, and fault-tolerance</a:t>
            </a:r>
          </a:p>
          <a:p>
            <a:r>
              <a:rPr lang="en-US" dirty="0"/>
              <a:t>To work with Kubernetes objects (i.e., to create, modify, or delete them</a:t>
            </a:r>
            <a:r>
              <a:rPr lang="en-US" dirty="0" smtClean="0"/>
              <a:t>) you'll </a:t>
            </a:r>
            <a:r>
              <a:rPr lang="en-US" dirty="0"/>
              <a:t>need to use the Kubernetes API</a:t>
            </a:r>
            <a:r>
              <a:rPr lang="en-US" dirty="0" smtClean="0"/>
              <a:t>. When </a:t>
            </a:r>
            <a:r>
              <a:rPr lang="en-US" dirty="0"/>
              <a:t>you use the </a:t>
            </a:r>
            <a:r>
              <a:rPr lang="en-US" dirty="0" err="1"/>
              <a:t>kubectl</a:t>
            </a:r>
            <a:r>
              <a:rPr lang="en-US" dirty="0"/>
              <a:t> command-line interface, for example, the </a:t>
            </a:r>
            <a:r>
              <a:rPr lang="en-US" dirty="0" smtClean="0"/>
              <a:t>CLI makes </a:t>
            </a:r>
            <a:r>
              <a:rPr lang="en-US" dirty="0"/>
              <a:t>the necessary Kubernetes API calls for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5107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Kubernetes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Pod</a:t>
            </a:r>
            <a:endParaRPr lang="en-US" dirty="0"/>
          </a:p>
          <a:p>
            <a:r>
              <a:rPr lang="en-US" dirty="0" smtClean="0"/>
              <a:t>Deployment</a:t>
            </a:r>
            <a:r>
              <a:rPr lang="en-US" dirty="0"/>
              <a:t>, </a:t>
            </a:r>
            <a:r>
              <a:rPr lang="en-US" dirty="0" err="1"/>
              <a:t>ReplicaSet</a:t>
            </a:r>
            <a:endParaRPr lang="en-US" dirty="0"/>
          </a:p>
          <a:p>
            <a:r>
              <a:rPr lang="en-US" dirty="0" err="1" smtClean="0"/>
              <a:t>DaemonSet</a:t>
            </a:r>
            <a:endParaRPr lang="en-US" dirty="0"/>
          </a:p>
          <a:p>
            <a:r>
              <a:rPr lang="en-US" dirty="0" err="1" smtClean="0"/>
              <a:t>StatefulSet</a:t>
            </a:r>
            <a:endParaRPr lang="en-US" dirty="0"/>
          </a:p>
          <a:p>
            <a:r>
              <a:rPr lang="en-US" dirty="0" smtClean="0"/>
              <a:t>Service</a:t>
            </a:r>
            <a:endParaRPr lang="en-US" dirty="0"/>
          </a:p>
          <a:p>
            <a:r>
              <a:rPr lang="en-US" dirty="0" smtClean="0"/>
              <a:t>Secret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323" y="3461564"/>
            <a:ext cx="6130389" cy="225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56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 are Good…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7" y="1406880"/>
            <a:ext cx="5550354" cy="4746091"/>
          </a:xfrm>
        </p:spPr>
        <p:txBody>
          <a:bodyPr/>
          <a:lstStyle/>
          <a:p>
            <a:r>
              <a:rPr lang="en-US" sz="2100" dirty="0" smtClean="0"/>
              <a:t>Both Linux Containers and Docker Containers </a:t>
            </a:r>
          </a:p>
          <a:p>
            <a:pPr lvl="1"/>
            <a:r>
              <a:rPr lang="en-US" sz="1900" dirty="0" smtClean="0"/>
              <a:t>Isolate the application from the host</a:t>
            </a:r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264" t="59468" r="49158" b="14819"/>
          <a:stretch/>
        </p:blipFill>
        <p:spPr>
          <a:xfrm>
            <a:off x="617643" y="4352544"/>
            <a:ext cx="4632287" cy="14081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7643" y="4152964"/>
            <a:ext cx="4704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1288B7"/>
                </a:solidFill>
              </a:rPr>
              <a:t>FASTER, RELIABLE, EFFICIENT, LIGHTWEIGHT, AND SCALABLE</a:t>
            </a:r>
            <a:endParaRPr lang="en-US" sz="1400" b="1" dirty="0">
              <a:solidFill>
                <a:srgbClr val="1288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12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Pods </a:t>
            </a:r>
            <a:r>
              <a:rPr lang="en-US" dirty="0"/>
              <a:t>are the smallest deployable units of computing that you </a:t>
            </a:r>
            <a:r>
              <a:rPr lang="en-US" dirty="0" smtClean="0"/>
              <a:t>can create </a:t>
            </a:r>
            <a:r>
              <a:rPr lang="en-US" dirty="0"/>
              <a:t>and manage in Kubernetes.</a:t>
            </a:r>
          </a:p>
          <a:p>
            <a:r>
              <a:rPr lang="en-US" dirty="0" smtClean="0"/>
              <a:t>A </a:t>
            </a:r>
            <a:r>
              <a:rPr lang="en-US" dirty="0"/>
              <a:t>Pod is a group of one or more containers, with </a:t>
            </a:r>
            <a:r>
              <a:rPr lang="en-US" dirty="0" smtClean="0"/>
              <a:t>shared storage/network </a:t>
            </a:r>
            <a:r>
              <a:rPr lang="en-US" dirty="0"/>
              <a:t>resources, and a specification for how to run </a:t>
            </a:r>
            <a:r>
              <a:rPr lang="en-US" dirty="0" smtClean="0"/>
              <a:t>the containers</a:t>
            </a:r>
            <a:r>
              <a:rPr lang="en-US" dirty="0"/>
              <a:t>.</a:t>
            </a:r>
          </a:p>
          <a:p>
            <a:r>
              <a:rPr lang="en-US" dirty="0" smtClean="0"/>
              <a:t>A </a:t>
            </a:r>
            <a:r>
              <a:rPr lang="en-US" dirty="0"/>
              <a:t>Pod's contents are always co-located and co-scheduled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To create and manage multiple Pods</a:t>
            </a:r>
            <a:r>
              <a:rPr lang="en-US" dirty="0" smtClean="0"/>
              <a:t>, Kubernetes </a:t>
            </a:r>
            <a:r>
              <a:rPr lang="en-US" dirty="0"/>
              <a:t>defines </a:t>
            </a:r>
            <a:r>
              <a:rPr lang="en-US" dirty="0" smtClean="0"/>
              <a:t>multiple resource </a:t>
            </a:r>
            <a:r>
              <a:rPr lang="en-US" dirty="0"/>
              <a:t>types:</a:t>
            </a:r>
          </a:p>
          <a:p>
            <a:pPr lvl="1"/>
            <a:r>
              <a:rPr lang="en-US" dirty="0" smtClean="0"/>
              <a:t>Deployment</a:t>
            </a:r>
            <a:endParaRPr lang="en-US" dirty="0"/>
          </a:p>
          <a:p>
            <a:pPr lvl="1"/>
            <a:r>
              <a:rPr lang="en-US" dirty="0" err="1" smtClean="0"/>
              <a:t>StatefulSet</a:t>
            </a:r>
            <a:endParaRPr lang="en-US" dirty="0"/>
          </a:p>
          <a:p>
            <a:pPr lvl="1"/>
            <a:r>
              <a:rPr lang="en-US" dirty="0" err="1" smtClean="0"/>
              <a:t>DaemonSet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2" descr="Sensu | How Kubernetes work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0" t="13410" r="4639" b="64805"/>
          <a:stretch/>
        </p:blipFill>
        <p:spPr bwMode="auto">
          <a:xfrm>
            <a:off x="8314070" y="4727449"/>
            <a:ext cx="3336749" cy="152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1371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Deployment: represents a set of multiple, identical Pods with no unique identities.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runs multiple replicas Pods and automatically replaces any instances that fail or become unresponsive.</a:t>
            </a:r>
          </a:p>
          <a:p>
            <a:pPr lvl="1"/>
            <a:r>
              <a:rPr lang="en-US" dirty="0" smtClean="0"/>
              <a:t>Deployments </a:t>
            </a:r>
            <a:r>
              <a:rPr lang="en-US" dirty="0"/>
              <a:t>ensure that one or more instances of Pods are available to serve user requests</a:t>
            </a:r>
            <a:r>
              <a:rPr lang="en-US" dirty="0" smtClean="0"/>
              <a:t>.</a:t>
            </a:r>
          </a:p>
          <a:p>
            <a:r>
              <a:rPr lang="en-US" dirty="0" err="1"/>
              <a:t>PodTemplates</a:t>
            </a:r>
            <a:r>
              <a:rPr lang="en-US" dirty="0"/>
              <a:t> are specifications for creating Pods, and are included </a:t>
            </a:r>
            <a:r>
              <a:rPr lang="en-US" dirty="0" smtClean="0"/>
              <a:t>in resource </a:t>
            </a:r>
            <a:r>
              <a:rPr lang="en-US" dirty="0"/>
              <a:t>objects such as Deployment object</a:t>
            </a:r>
            <a:r>
              <a:rPr lang="en-US" dirty="0" smtClean="0"/>
              <a:t>.</a:t>
            </a:r>
          </a:p>
          <a:p>
            <a:r>
              <a:rPr lang="en-US" dirty="0"/>
              <a:t>A </a:t>
            </a:r>
            <a:r>
              <a:rPr lang="en-US" dirty="0" err="1"/>
              <a:t>ReplicaSet</a:t>
            </a:r>
            <a:r>
              <a:rPr lang="en-US" dirty="0"/>
              <a:t> is the next-generation of </a:t>
            </a:r>
            <a:r>
              <a:rPr lang="en-US" dirty="0" err="1"/>
              <a:t>ReplicationControllers</a:t>
            </a:r>
            <a:endParaRPr lang="en-US" dirty="0"/>
          </a:p>
          <a:p>
            <a:pPr lvl="1"/>
            <a:r>
              <a:rPr lang="en-US" dirty="0" smtClean="0"/>
              <a:t>It </a:t>
            </a:r>
            <a:r>
              <a:rPr lang="en-US" dirty="0"/>
              <a:t>ensures that a specified number of pod replicas are running at </a:t>
            </a:r>
            <a:r>
              <a:rPr lang="en-US" dirty="0" smtClean="0"/>
              <a:t>any given </a:t>
            </a:r>
            <a:r>
              <a:rPr lang="en-US" dirty="0"/>
              <a:t>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5852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StatefulSet</a:t>
            </a:r>
            <a:r>
              <a:rPr lang="en-US" dirty="0"/>
              <a:t>: manages deployment and scaling of a set of Pods, </a:t>
            </a:r>
            <a:r>
              <a:rPr lang="en-US" dirty="0" smtClean="0"/>
              <a:t>with durable </a:t>
            </a:r>
            <a:r>
              <a:rPr lang="en-US" dirty="0"/>
              <a:t>storage and persistent identifiers for each pod.</a:t>
            </a:r>
          </a:p>
          <a:p>
            <a:pPr lvl="1"/>
            <a:r>
              <a:rPr lang="en-US" dirty="0" smtClean="0"/>
              <a:t>Unlike </a:t>
            </a:r>
            <a:r>
              <a:rPr lang="en-US" dirty="0"/>
              <a:t>a Deployment, a </a:t>
            </a:r>
            <a:r>
              <a:rPr lang="en-US" dirty="0" err="1"/>
              <a:t>StatefulSet</a:t>
            </a:r>
            <a:r>
              <a:rPr lang="en-US" dirty="0"/>
              <a:t> maintains a sticky identity for each </a:t>
            </a:r>
            <a:r>
              <a:rPr lang="en-US" dirty="0" smtClean="0"/>
              <a:t>of its </a:t>
            </a:r>
            <a:r>
              <a:rPr lang="en-US" dirty="0"/>
              <a:t>Pods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 err="1" smtClean="0"/>
              <a:t>DaemonSet</a:t>
            </a:r>
            <a:r>
              <a:rPr lang="en-US" dirty="0"/>
              <a:t>: ensures that all (or some) nodes run a copy of a Pod.</a:t>
            </a:r>
          </a:p>
          <a:p>
            <a:pPr lvl="1"/>
            <a:r>
              <a:rPr lang="en-US" dirty="0" smtClean="0"/>
              <a:t>As </a:t>
            </a:r>
            <a:r>
              <a:rPr lang="en-US" dirty="0"/>
              <a:t>nodes are added to the cluster, Pods are added to them.</a:t>
            </a:r>
          </a:p>
          <a:p>
            <a:pPr lvl="1"/>
            <a:r>
              <a:rPr lang="en-US" dirty="0" smtClean="0"/>
              <a:t>As </a:t>
            </a:r>
            <a:r>
              <a:rPr lang="en-US" dirty="0"/>
              <a:t>nodes are removed from the cluster, those Pods are garbage collected.</a:t>
            </a:r>
          </a:p>
          <a:p>
            <a:pPr lvl="1"/>
            <a:r>
              <a:rPr lang="en-US" dirty="0" smtClean="0"/>
              <a:t>Deleting </a:t>
            </a:r>
            <a:r>
              <a:rPr lang="en-US" dirty="0"/>
              <a:t>a </a:t>
            </a:r>
            <a:r>
              <a:rPr lang="en-US" dirty="0" err="1"/>
              <a:t>DaemonSet</a:t>
            </a:r>
            <a:r>
              <a:rPr lang="en-US" dirty="0"/>
              <a:t> will clean up the Pods it created.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8943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Controllers </a:t>
            </a:r>
            <a:r>
              <a:rPr lang="en-US" dirty="0"/>
              <a:t>are control loops that watch the state </a:t>
            </a:r>
            <a:r>
              <a:rPr lang="en-US" dirty="0" smtClean="0"/>
              <a:t>of the </a:t>
            </a:r>
            <a:r>
              <a:rPr lang="en-US" dirty="0"/>
              <a:t>cluster, then make or request changes where needed.</a:t>
            </a:r>
          </a:p>
          <a:p>
            <a:r>
              <a:rPr lang="en-US" dirty="0" smtClean="0"/>
              <a:t>A </a:t>
            </a:r>
            <a:r>
              <a:rPr lang="en-US" dirty="0"/>
              <a:t>controller tracks at least one Kubernetes resource object.</a:t>
            </a:r>
          </a:p>
          <a:p>
            <a:r>
              <a:rPr lang="en-US" dirty="0" smtClean="0"/>
              <a:t>The </a:t>
            </a:r>
            <a:r>
              <a:rPr lang="en-US" dirty="0"/>
              <a:t>controller(s) for that resource are responsible for making </a:t>
            </a:r>
            <a:r>
              <a:rPr lang="en-US" dirty="0" smtClean="0"/>
              <a:t>the current </a:t>
            </a:r>
            <a:r>
              <a:rPr lang="en-US" dirty="0"/>
              <a:t>state come closer to that desired state (specified in the </a:t>
            </a:r>
            <a:r>
              <a:rPr lang="en-US" dirty="0" smtClean="0"/>
              <a:t>spec field</a:t>
            </a:r>
            <a:r>
              <a:rPr lang="en-US" dirty="0"/>
              <a:t>).</a:t>
            </a:r>
          </a:p>
          <a:p>
            <a:r>
              <a:rPr lang="en-US" dirty="0" smtClean="0"/>
              <a:t>Kubernetes </a:t>
            </a:r>
            <a:r>
              <a:rPr lang="en-US" dirty="0"/>
              <a:t>comes with a set of controllers that run inside the </a:t>
            </a:r>
            <a:r>
              <a:rPr lang="en-US" dirty="0" smtClean="0"/>
              <a:t> </a:t>
            </a:r>
            <a:r>
              <a:rPr lang="en-US" dirty="0" err="1" smtClean="0"/>
              <a:t>kubecontroller</a:t>
            </a:r>
            <a:r>
              <a:rPr lang="en-US" dirty="0" smtClean="0"/>
              <a:t>-manager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Deployment controller is an example of controller that come </a:t>
            </a:r>
            <a:r>
              <a:rPr lang="en-US" dirty="0" smtClean="0"/>
              <a:t>as part </a:t>
            </a:r>
            <a:r>
              <a:rPr lang="en-US" dirty="0"/>
              <a:t>of Kubernetes itself ("built-in" controllers).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5969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</a:t>
            </a:r>
            <a:r>
              <a:rPr lang="en-US" dirty="0"/>
              <a:t>services model </a:t>
            </a:r>
            <a:r>
              <a:rPr lang="en-US" dirty="0" smtClean="0"/>
              <a:t>relies </a:t>
            </a:r>
            <a:r>
              <a:rPr lang="en-US" dirty="0"/>
              <a:t>upon the most basic, though </a:t>
            </a:r>
            <a:r>
              <a:rPr lang="en-US" dirty="0" smtClean="0"/>
              <a:t>most important</a:t>
            </a:r>
            <a:r>
              <a:rPr lang="en-US" dirty="0"/>
              <a:t>, aspect of services: </a:t>
            </a:r>
            <a:r>
              <a:rPr lang="en-US" b="1" i="1" dirty="0"/>
              <a:t>discovery</a:t>
            </a:r>
            <a:r>
              <a:rPr lang="en-US" dirty="0"/>
              <a:t>.</a:t>
            </a:r>
          </a:p>
          <a:p>
            <a:r>
              <a:rPr lang="en-US" dirty="0" smtClean="0"/>
              <a:t>a </a:t>
            </a:r>
            <a:r>
              <a:rPr lang="en-US" dirty="0"/>
              <a:t>Service is an abstraction which defines a logical set </a:t>
            </a:r>
            <a:r>
              <a:rPr lang="en-US" dirty="0" smtClean="0"/>
              <a:t>of Pods </a:t>
            </a:r>
            <a:r>
              <a:rPr lang="en-US" dirty="0"/>
              <a:t>and a policy by which to access them.</a:t>
            </a:r>
          </a:p>
          <a:p>
            <a:r>
              <a:rPr lang="en-US" dirty="0" smtClean="0"/>
              <a:t>The </a:t>
            </a:r>
            <a:r>
              <a:rPr lang="en-US" dirty="0"/>
              <a:t>set of Pods targeted by a Service is usually determined by a </a:t>
            </a:r>
            <a:r>
              <a:rPr lang="en-US" b="1" i="1" dirty="0"/>
              <a:t>selector</a:t>
            </a:r>
            <a:r>
              <a:rPr lang="en-US" dirty="0"/>
              <a:t>.</a:t>
            </a:r>
          </a:p>
          <a:p>
            <a:r>
              <a:rPr lang="en-US" dirty="0" smtClean="0"/>
              <a:t>Services </a:t>
            </a:r>
            <a:r>
              <a:rPr lang="en-US" dirty="0"/>
              <a:t>ensure that traffic is always routed to the appropriate Pod </a:t>
            </a:r>
            <a:r>
              <a:rPr lang="en-US" dirty="0" smtClean="0"/>
              <a:t>within the </a:t>
            </a:r>
            <a:r>
              <a:rPr lang="en-US" dirty="0"/>
              <a:t>cluster, regardless of the node on which it is scheduled.</a:t>
            </a:r>
          </a:p>
          <a:p>
            <a:r>
              <a:rPr lang="en-US" dirty="0" smtClean="0"/>
              <a:t>Each </a:t>
            </a:r>
            <a:r>
              <a:rPr lang="en-US" dirty="0"/>
              <a:t>service exposes an </a:t>
            </a:r>
            <a:r>
              <a:rPr lang="en-US" b="1" dirty="0"/>
              <a:t>IP address</a:t>
            </a:r>
            <a:r>
              <a:rPr lang="en-US" dirty="0"/>
              <a:t>, and may also expose a </a:t>
            </a:r>
            <a:r>
              <a:rPr lang="en-US" b="1" dirty="0"/>
              <a:t>DNS endpoint</a:t>
            </a:r>
            <a:r>
              <a:rPr lang="en-US" dirty="0" smtClean="0"/>
              <a:t>, both </a:t>
            </a:r>
            <a:r>
              <a:rPr lang="en-US" dirty="0"/>
              <a:t>of which will never change.</a:t>
            </a:r>
          </a:p>
          <a:p>
            <a:pPr lvl="1"/>
            <a:r>
              <a:rPr lang="en-US" dirty="0" smtClean="0"/>
              <a:t>Internal </a:t>
            </a:r>
            <a:r>
              <a:rPr lang="en-US" dirty="0"/>
              <a:t>or external consumers that need to communicate with a set of pods will </a:t>
            </a:r>
            <a:r>
              <a:rPr lang="en-US" dirty="0" smtClean="0"/>
              <a:t>use the </a:t>
            </a:r>
            <a:r>
              <a:rPr lang="en-US" dirty="0"/>
              <a:t>service’s IP address, or its more generally known DNS endpoint.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6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Secrets </a:t>
            </a:r>
            <a:r>
              <a:rPr lang="en-US" dirty="0"/>
              <a:t>are secure objects which store sensitive data, such </a:t>
            </a:r>
            <a:r>
              <a:rPr lang="en-US" dirty="0" smtClean="0"/>
              <a:t>as passwords</a:t>
            </a:r>
            <a:r>
              <a:rPr lang="en-US" dirty="0"/>
              <a:t>, OAuth tokens, and SSH keys, in your clusters.</a:t>
            </a:r>
          </a:p>
          <a:p>
            <a:r>
              <a:rPr lang="en-US" dirty="0" smtClean="0"/>
              <a:t>Storing </a:t>
            </a:r>
            <a:r>
              <a:rPr lang="en-US" dirty="0"/>
              <a:t>sensitive data in Secrets is more secure than plaintext in </a:t>
            </a:r>
            <a:r>
              <a:rPr lang="en-US" dirty="0" smtClean="0"/>
              <a:t>Pod specifications</a:t>
            </a:r>
            <a:r>
              <a:rPr lang="en-US" dirty="0"/>
              <a:t>.</a:t>
            </a:r>
          </a:p>
          <a:p>
            <a:r>
              <a:rPr lang="en-US" dirty="0" smtClean="0"/>
              <a:t>Using </a:t>
            </a:r>
            <a:r>
              <a:rPr lang="en-US" dirty="0"/>
              <a:t>Secrets gives you control over how sensitive data is used, </a:t>
            </a:r>
            <a:r>
              <a:rPr lang="en-US" dirty="0" smtClean="0"/>
              <a:t>and reduces </a:t>
            </a:r>
            <a:r>
              <a:rPr lang="en-US" dirty="0"/>
              <a:t>the risk of exposing the data to unauthorized users.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2353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Cluster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816" y="1263710"/>
            <a:ext cx="8446864" cy="517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0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 Problems!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7" y="1406880"/>
            <a:ext cx="5550354" cy="4746091"/>
          </a:xfrm>
        </p:spPr>
        <p:txBody>
          <a:bodyPr/>
          <a:lstStyle/>
          <a:p>
            <a:r>
              <a:rPr lang="en-US" sz="2100" dirty="0" smtClean="0"/>
              <a:t>Both Linux Containers and Docker Containers </a:t>
            </a:r>
          </a:p>
          <a:p>
            <a:pPr lvl="1"/>
            <a:r>
              <a:rPr lang="en-US" sz="1900" dirty="0" smtClean="0"/>
              <a:t>Isolate the application from the host</a:t>
            </a:r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264" t="59468" r="49158" b="14819"/>
          <a:stretch/>
        </p:blipFill>
        <p:spPr>
          <a:xfrm>
            <a:off x="617643" y="4352544"/>
            <a:ext cx="4632287" cy="14081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7643" y="4152964"/>
            <a:ext cx="4704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1288B7"/>
                </a:solidFill>
              </a:rPr>
              <a:t>FASTER, RELIABLE, EFFICIENT, LIGHTWEIGHT, AND SCALABLE</a:t>
            </a:r>
            <a:endParaRPr lang="en-US" sz="1400" b="1" dirty="0">
              <a:solidFill>
                <a:srgbClr val="1288B7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1512" t="48098" r="40498" b="44113"/>
          <a:stretch/>
        </p:blipFill>
        <p:spPr>
          <a:xfrm>
            <a:off x="8887120" y="2648170"/>
            <a:ext cx="1461154" cy="801278"/>
          </a:xfrm>
          <a:prstGeom prst="rect">
            <a:avLst/>
          </a:prstGeom>
        </p:spPr>
      </p:pic>
      <p:sp>
        <p:nvSpPr>
          <p:cNvPr id="8" name="Cloud 7"/>
          <p:cNvSpPr/>
          <p:nvPr/>
        </p:nvSpPr>
        <p:spPr>
          <a:xfrm>
            <a:off x="7187184" y="1572768"/>
            <a:ext cx="3648456" cy="1075402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Not easily Scalable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98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 Problems!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7" y="1406880"/>
            <a:ext cx="5550354" cy="4746091"/>
          </a:xfrm>
        </p:spPr>
        <p:txBody>
          <a:bodyPr/>
          <a:lstStyle/>
          <a:p>
            <a:r>
              <a:rPr lang="en-US" sz="2100" dirty="0" smtClean="0"/>
              <a:t>Both Linux Containers and Docker Containers </a:t>
            </a:r>
          </a:p>
          <a:p>
            <a:pPr lvl="1"/>
            <a:r>
              <a:rPr lang="en-US" sz="1900" dirty="0" smtClean="0"/>
              <a:t>Isolate the application from the host</a:t>
            </a:r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264" t="59468" r="49158" b="14819"/>
          <a:stretch/>
        </p:blipFill>
        <p:spPr>
          <a:xfrm>
            <a:off x="617643" y="4352544"/>
            <a:ext cx="4632287" cy="14081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7643" y="4152964"/>
            <a:ext cx="4704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1288B7"/>
                </a:solidFill>
              </a:rPr>
              <a:t>FASTER, RELIABLE, EFFICIENT, LIGHTWEIGHT, AND SCALABLE</a:t>
            </a:r>
            <a:endParaRPr lang="en-US" sz="1400" b="1" dirty="0">
              <a:solidFill>
                <a:srgbClr val="1288B7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1512" t="48098" r="40498" b="44113"/>
          <a:stretch/>
        </p:blipFill>
        <p:spPr>
          <a:xfrm>
            <a:off x="8887120" y="2648170"/>
            <a:ext cx="1461154" cy="801278"/>
          </a:xfrm>
          <a:prstGeom prst="rect">
            <a:avLst/>
          </a:prstGeom>
        </p:spPr>
      </p:pic>
      <p:sp>
        <p:nvSpPr>
          <p:cNvPr id="8" name="Cloud 7"/>
          <p:cNvSpPr/>
          <p:nvPr/>
        </p:nvSpPr>
        <p:spPr>
          <a:xfrm>
            <a:off x="7187184" y="1572768"/>
            <a:ext cx="3648456" cy="1075402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Not easily Scalable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52375" t="48694" r="41594" b="45005"/>
          <a:stretch/>
        </p:blipFill>
        <p:spPr>
          <a:xfrm>
            <a:off x="9775596" y="3384223"/>
            <a:ext cx="1102936" cy="6482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2375" t="48694" r="41594" b="45005"/>
          <a:stretch/>
        </p:blipFill>
        <p:spPr>
          <a:xfrm>
            <a:off x="8228422" y="3449448"/>
            <a:ext cx="1102936" cy="6482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52375" t="48694" r="41594" b="45005"/>
          <a:stretch/>
        </p:blipFill>
        <p:spPr>
          <a:xfrm>
            <a:off x="10284172" y="4225385"/>
            <a:ext cx="1102936" cy="6482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52375" t="48694" r="41594" b="45005"/>
          <a:stretch/>
        </p:blipFill>
        <p:spPr>
          <a:xfrm>
            <a:off x="9011412" y="4224695"/>
            <a:ext cx="1102936" cy="6482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52375" t="48694" r="41594" b="45005"/>
          <a:stretch/>
        </p:blipFill>
        <p:spPr>
          <a:xfrm>
            <a:off x="7738652" y="4224695"/>
            <a:ext cx="1102936" cy="6482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52375" t="48694" r="41594" b="45005"/>
          <a:stretch/>
        </p:blipFill>
        <p:spPr>
          <a:xfrm>
            <a:off x="7125486" y="5007911"/>
            <a:ext cx="1102936" cy="64828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52375" t="48694" r="41594" b="45005"/>
          <a:stretch/>
        </p:blipFill>
        <p:spPr>
          <a:xfrm>
            <a:off x="10935046" y="4998890"/>
            <a:ext cx="1102936" cy="6482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52375" t="48694" r="41594" b="45005"/>
          <a:stretch/>
        </p:blipFill>
        <p:spPr>
          <a:xfrm>
            <a:off x="9667078" y="5007911"/>
            <a:ext cx="1102936" cy="64828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52375" t="48694" r="41594" b="45005"/>
          <a:stretch/>
        </p:blipFill>
        <p:spPr>
          <a:xfrm>
            <a:off x="8399110" y="5016079"/>
            <a:ext cx="1102936" cy="64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2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Scaling up </a:t>
            </a:r>
            <a:r>
              <a:rPr lang="en-US" dirty="0"/>
              <a:t>Containers</a:t>
            </a:r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</p:nvPr>
        </p:nvGraphicFramePr>
        <p:xfrm>
          <a:off x="5942752" y="1371626"/>
          <a:ext cx="5970841" cy="4746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/>
          <a:srcRect l="51512" t="48098" r="40498" b="44113"/>
          <a:stretch/>
        </p:blipFill>
        <p:spPr>
          <a:xfrm>
            <a:off x="2294296" y="2684746"/>
            <a:ext cx="1461154" cy="801278"/>
          </a:xfrm>
          <a:prstGeom prst="rect">
            <a:avLst/>
          </a:prstGeom>
        </p:spPr>
      </p:pic>
      <p:sp>
        <p:nvSpPr>
          <p:cNvPr id="6" name="Cloud 5"/>
          <p:cNvSpPr/>
          <p:nvPr/>
        </p:nvSpPr>
        <p:spPr>
          <a:xfrm>
            <a:off x="594360" y="1609344"/>
            <a:ext cx="3648456" cy="1075402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It was not Scalable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/>
          <a:srcRect l="52375" t="48694" r="41594" b="45005"/>
          <a:stretch/>
        </p:blipFill>
        <p:spPr>
          <a:xfrm>
            <a:off x="3182772" y="3420799"/>
            <a:ext cx="1102936" cy="6482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/>
          <a:srcRect l="52375" t="48694" r="41594" b="45005"/>
          <a:stretch/>
        </p:blipFill>
        <p:spPr>
          <a:xfrm>
            <a:off x="1635598" y="3486024"/>
            <a:ext cx="1102936" cy="6482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52375" t="48694" r="41594" b="45005"/>
          <a:stretch/>
        </p:blipFill>
        <p:spPr>
          <a:xfrm>
            <a:off x="3691348" y="4261961"/>
            <a:ext cx="1102936" cy="6482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l="52375" t="48694" r="41594" b="45005"/>
          <a:stretch/>
        </p:blipFill>
        <p:spPr>
          <a:xfrm>
            <a:off x="2418588" y="4261271"/>
            <a:ext cx="1102936" cy="6482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l="52375" t="48694" r="41594" b="45005"/>
          <a:stretch/>
        </p:blipFill>
        <p:spPr>
          <a:xfrm>
            <a:off x="1145828" y="4261271"/>
            <a:ext cx="1102936" cy="6482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/>
          <a:srcRect l="52375" t="48694" r="41594" b="45005"/>
          <a:stretch/>
        </p:blipFill>
        <p:spPr>
          <a:xfrm>
            <a:off x="532662" y="5044487"/>
            <a:ext cx="1102936" cy="6482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l="52375" t="48694" r="41594" b="45005"/>
          <a:stretch/>
        </p:blipFill>
        <p:spPr>
          <a:xfrm>
            <a:off x="4342222" y="5035466"/>
            <a:ext cx="1102936" cy="6482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/>
          <a:srcRect l="52375" t="48694" r="41594" b="45005"/>
          <a:stretch/>
        </p:blipFill>
        <p:spPr>
          <a:xfrm>
            <a:off x="3074254" y="5044487"/>
            <a:ext cx="1102936" cy="64828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/>
          <a:srcRect l="52375" t="48694" r="41594" b="45005"/>
          <a:stretch/>
        </p:blipFill>
        <p:spPr>
          <a:xfrm>
            <a:off x="1806286" y="5052655"/>
            <a:ext cx="1102936" cy="64828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164476" y="1488135"/>
            <a:ext cx="38985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andara" panose="020E0502030303020204" pitchFamily="34" charset="0"/>
              </a:rPr>
              <a:t>1</a:t>
            </a:r>
            <a:endParaRPr lang="en-U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580662" y="2390343"/>
            <a:ext cx="47961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andara" panose="020E0502030303020204" pitchFamily="34" charset="0"/>
              </a:rPr>
              <a:t>2</a:t>
            </a:r>
            <a:endParaRPr lang="en-U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728464" y="3219795"/>
            <a:ext cx="47481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andara" panose="020E0502030303020204" pitchFamily="34" charset="0"/>
              </a:rPr>
              <a:t>3</a:t>
            </a:r>
            <a:endParaRPr lang="en-U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563029" y="4134305"/>
            <a:ext cx="51488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andara" panose="020E0502030303020204" pitchFamily="34" charset="0"/>
              </a:rPr>
              <a:t>4</a:t>
            </a:r>
            <a:endParaRPr lang="en-U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139189" y="5040210"/>
            <a:ext cx="47641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andara" panose="020E0502030303020204" pitchFamily="34" charset="0"/>
              </a:rPr>
              <a:t>5</a:t>
            </a:r>
            <a:endParaRPr lang="en-U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81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 Without Orchestration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098" name="Picture 2" descr="why container orchestrati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800" y="1406879"/>
            <a:ext cx="9281600" cy="494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18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99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2340</TotalTime>
  <Words>1867</Words>
  <Application>Microsoft Office PowerPoint</Application>
  <PresentationFormat>Widescreen</PresentationFormat>
  <Paragraphs>277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Agency FB</vt:lpstr>
      <vt:lpstr>Arial</vt:lpstr>
      <vt:lpstr>Calibri</vt:lpstr>
      <vt:lpstr>Calibri Light</vt:lpstr>
      <vt:lpstr>Candara</vt:lpstr>
      <vt:lpstr>Office Theme</vt:lpstr>
      <vt:lpstr>Containers Orchestration</vt:lpstr>
      <vt:lpstr>Outline</vt:lpstr>
      <vt:lpstr>Why Do we need Container Orchestration?</vt:lpstr>
      <vt:lpstr>Containers are Good…</vt:lpstr>
      <vt:lpstr>Containers Problems!</vt:lpstr>
      <vt:lpstr>Containers Problems!</vt:lpstr>
      <vt:lpstr>Problems with Scaling up Containers</vt:lpstr>
      <vt:lpstr>Containers Without Orchestration</vt:lpstr>
      <vt:lpstr>Container Orchestration </vt:lpstr>
      <vt:lpstr>Container Orchestration </vt:lpstr>
      <vt:lpstr>Container Orchestration </vt:lpstr>
      <vt:lpstr>Why Do We Need Container Orchestration?</vt:lpstr>
      <vt:lpstr>Cloud Orchestration</vt:lpstr>
      <vt:lpstr>Container Orchestration</vt:lpstr>
      <vt:lpstr>Container Orchestration Tools</vt:lpstr>
      <vt:lpstr>Container Orchestration Tools</vt:lpstr>
      <vt:lpstr>What is Kubernetes and How it works</vt:lpstr>
      <vt:lpstr>Kubernetes</vt:lpstr>
      <vt:lpstr>Kubernetes</vt:lpstr>
      <vt:lpstr>Kubernetes Features</vt:lpstr>
      <vt:lpstr>Kubernetes Myths</vt:lpstr>
      <vt:lpstr>Kubernetes vs Docker Swarm</vt:lpstr>
      <vt:lpstr>Kubernetes vs Docker Swarm</vt:lpstr>
      <vt:lpstr>Kubernetes Use Case</vt:lpstr>
      <vt:lpstr>Kubernetes Use Case</vt:lpstr>
      <vt:lpstr>Backend Architecture </vt:lpstr>
      <vt:lpstr>MapReduce &amp; Cloud Dataflow for scaling up</vt:lpstr>
      <vt:lpstr>Easy Scaling of Containers using Kubernetes</vt:lpstr>
      <vt:lpstr>Easy Scaling of Containers using Kubernetes</vt:lpstr>
      <vt:lpstr>Kubernetes Architecture</vt:lpstr>
      <vt:lpstr>Kubernetes Architecture</vt:lpstr>
      <vt:lpstr>Kubernetes Architecture</vt:lpstr>
      <vt:lpstr>Kubernetes Architecture</vt:lpstr>
      <vt:lpstr>Kubernetes Components</vt:lpstr>
      <vt:lpstr>Kubernetes Architecture</vt:lpstr>
      <vt:lpstr>Kubernetes Master</vt:lpstr>
      <vt:lpstr>Kubernetes Nodes</vt:lpstr>
      <vt:lpstr>Kubernetes Object</vt:lpstr>
      <vt:lpstr>Basic Kubernetes Objects</vt:lpstr>
      <vt:lpstr>Pods</vt:lpstr>
      <vt:lpstr>Deployment</vt:lpstr>
      <vt:lpstr>Pod Management</vt:lpstr>
      <vt:lpstr>Controller</vt:lpstr>
      <vt:lpstr>Service</vt:lpstr>
      <vt:lpstr>Secret</vt:lpstr>
      <vt:lpstr>Kubernetes Cluster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Mamdouh Alenezi</dc:creator>
  <cp:lastModifiedBy>Dr. Mamdouh Alenezi</cp:lastModifiedBy>
  <cp:revision>177</cp:revision>
  <cp:lastPrinted>2021-10-18T07:27:50Z</cp:lastPrinted>
  <dcterms:created xsi:type="dcterms:W3CDTF">2021-10-12T10:09:12Z</dcterms:created>
  <dcterms:modified xsi:type="dcterms:W3CDTF">2022-03-23T04:33:26Z</dcterms:modified>
</cp:coreProperties>
</file>